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70" r:id="rId13"/>
    <p:sldId id="271" r:id="rId14"/>
    <p:sldId id="272" r:id="rId15"/>
    <p:sldId id="273" r:id="rId16"/>
    <p:sldId id="274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23EAB-E21B-495F-92FE-279250C2CD49}" v="1525" dt="2024-04-17T18:38:05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E45B-E4B0-4AC4-8C5A-5993229CCB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F2B3C1-B5B4-49D0-A574-CBF9A24EEB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Unified Food Delivery Operations</a:t>
          </a:r>
          <a:r>
            <a:rPr lang="en-US" dirty="0"/>
            <a:t>: Integration of food delivery elements into one system.</a:t>
          </a:r>
        </a:p>
      </dgm:t>
    </dgm:pt>
    <dgm:pt modelId="{C101B0B0-C539-4A21-8A1E-E1DC02C759D1}" type="parTrans" cxnId="{B0778379-DAD7-41FA-A5C5-6D4AEE4D817B}">
      <dgm:prSet/>
      <dgm:spPr/>
      <dgm:t>
        <a:bodyPr/>
        <a:lstStyle/>
        <a:p>
          <a:endParaRPr lang="en-US"/>
        </a:p>
      </dgm:t>
    </dgm:pt>
    <dgm:pt modelId="{4DB0B3FD-2EBE-49C6-AF09-4DFB60E56FD8}" type="sibTrans" cxnId="{B0778379-DAD7-41FA-A5C5-6D4AEE4D817B}">
      <dgm:prSet/>
      <dgm:spPr/>
      <dgm:t>
        <a:bodyPr/>
        <a:lstStyle/>
        <a:p>
          <a:endParaRPr lang="en-US"/>
        </a:p>
      </dgm:t>
    </dgm:pt>
    <dgm:pt modelId="{22FF7CA4-0063-41EF-B36A-6A63CD01FE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Objective:</a:t>
          </a:r>
          <a:r>
            <a:rPr lang="en-US" dirty="0"/>
            <a:t> Streamline food delivery processes from order to delivery.</a:t>
          </a:r>
        </a:p>
      </dgm:t>
    </dgm:pt>
    <dgm:pt modelId="{56A90520-433B-450C-ACAF-BEDA652381ED}" type="parTrans" cxnId="{9906DAAA-F87B-47EA-AE07-3A30DAE29653}">
      <dgm:prSet/>
      <dgm:spPr/>
      <dgm:t>
        <a:bodyPr/>
        <a:lstStyle/>
        <a:p>
          <a:endParaRPr lang="en-US"/>
        </a:p>
      </dgm:t>
    </dgm:pt>
    <dgm:pt modelId="{CEDB7AAB-749C-4D58-B897-054E0B270704}" type="sibTrans" cxnId="{9906DAAA-F87B-47EA-AE07-3A30DAE29653}">
      <dgm:prSet/>
      <dgm:spPr/>
      <dgm:t>
        <a:bodyPr/>
        <a:lstStyle/>
        <a:p>
          <a:endParaRPr lang="en-US"/>
        </a:p>
      </dgm:t>
    </dgm:pt>
    <dgm:pt modelId="{34CC2A4B-F639-40B2-AAD3-BD1C3E80839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Components:</a:t>
          </a:r>
          <a:r>
            <a:rPr lang="en-US" dirty="0"/>
            <a:t> Order management, delivery logistics, fleet management, customer service.</a:t>
          </a:r>
        </a:p>
      </dgm:t>
    </dgm:pt>
    <dgm:pt modelId="{E44CAA9E-9A9A-4A78-AF7B-1A72C3713849}" type="parTrans" cxnId="{984EC906-AE77-4E85-8C23-F78A44B15436}">
      <dgm:prSet/>
      <dgm:spPr/>
      <dgm:t>
        <a:bodyPr/>
        <a:lstStyle/>
        <a:p>
          <a:endParaRPr lang="en-US"/>
        </a:p>
      </dgm:t>
    </dgm:pt>
    <dgm:pt modelId="{39061C09-A05B-4E53-952F-CABB5E83DE5C}" type="sibTrans" cxnId="{984EC906-AE77-4E85-8C23-F78A44B15436}">
      <dgm:prSet/>
      <dgm:spPr/>
      <dgm:t>
        <a:bodyPr/>
        <a:lstStyle/>
        <a:p>
          <a:endParaRPr lang="en-US"/>
        </a:p>
      </dgm:t>
    </dgm:pt>
    <dgm:pt modelId="{FE1CA4BE-9028-42E2-B891-E11F0031DE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Benefits: </a:t>
          </a:r>
          <a:r>
            <a:rPr lang="en-US" dirty="0"/>
            <a:t>Enhanced efficiency, cost savings, improved customer experience, data-driven insights.</a:t>
          </a:r>
        </a:p>
      </dgm:t>
    </dgm:pt>
    <dgm:pt modelId="{227D9BF1-440A-416B-B47E-F1961FDE8618}" type="parTrans" cxnId="{75C1374D-6B23-43F8-A084-3369683CEECC}">
      <dgm:prSet/>
      <dgm:spPr/>
      <dgm:t>
        <a:bodyPr/>
        <a:lstStyle/>
        <a:p>
          <a:endParaRPr lang="en-US"/>
        </a:p>
      </dgm:t>
    </dgm:pt>
    <dgm:pt modelId="{B2AB4B71-55A8-4CAE-BCA6-F7A92485EE7C}" type="sibTrans" cxnId="{75C1374D-6B23-43F8-A084-3369683CEECC}">
      <dgm:prSet/>
      <dgm:spPr/>
      <dgm:t>
        <a:bodyPr/>
        <a:lstStyle/>
        <a:p>
          <a:endParaRPr lang="en-US"/>
        </a:p>
      </dgm:t>
    </dgm:pt>
    <dgm:pt modelId="{58308330-73FB-496F-9FE7-50240578F3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Key Players:</a:t>
          </a:r>
          <a:r>
            <a:rPr lang="en-US" dirty="0"/>
            <a:t> Restaurants, delivery partners, technology providers, customers.</a:t>
          </a:r>
        </a:p>
      </dgm:t>
    </dgm:pt>
    <dgm:pt modelId="{A473DB02-0AB9-41A9-B6AB-4CDC65C9690E}" type="parTrans" cxnId="{63C275E9-F94F-4DC8-8EA3-65DD486E8607}">
      <dgm:prSet/>
      <dgm:spPr/>
      <dgm:t>
        <a:bodyPr/>
        <a:lstStyle/>
        <a:p>
          <a:endParaRPr lang="en-US"/>
        </a:p>
      </dgm:t>
    </dgm:pt>
    <dgm:pt modelId="{CA29B6CF-6928-4212-8D05-F81D0DAE2083}" type="sibTrans" cxnId="{63C275E9-F94F-4DC8-8EA3-65DD486E8607}">
      <dgm:prSet/>
      <dgm:spPr/>
      <dgm:t>
        <a:bodyPr/>
        <a:lstStyle/>
        <a:p>
          <a:endParaRPr lang="en-US"/>
        </a:p>
      </dgm:t>
    </dgm:pt>
    <dgm:pt modelId="{A41DBD0D-25E3-4FA0-97CD-D20AF6D2D1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Challenges:</a:t>
          </a:r>
          <a:r>
            <a:rPr lang="en-US" dirty="0"/>
            <a:t> Integration complexity, operational coordination.</a:t>
          </a:r>
        </a:p>
      </dgm:t>
    </dgm:pt>
    <dgm:pt modelId="{F9960599-740C-4A5B-B78C-1605CDD31DFA}" type="parTrans" cxnId="{CA0FDE2C-9AA4-4166-A228-D374603AD5B3}">
      <dgm:prSet/>
      <dgm:spPr/>
      <dgm:t>
        <a:bodyPr/>
        <a:lstStyle/>
        <a:p>
          <a:endParaRPr lang="en-US"/>
        </a:p>
      </dgm:t>
    </dgm:pt>
    <dgm:pt modelId="{EC24B9BD-8029-4BBA-9637-363D779E33DA}" type="sibTrans" cxnId="{CA0FDE2C-9AA4-4166-A228-D374603AD5B3}">
      <dgm:prSet/>
      <dgm:spPr/>
      <dgm:t>
        <a:bodyPr/>
        <a:lstStyle/>
        <a:p>
          <a:endParaRPr lang="en-US"/>
        </a:p>
      </dgm:t>
    </dgm:pt>
    <dgm:pt modelId="{21BCE0E7-A25E-49B1-8FAC-DE6384DB2BBC}" type="pres">
      <dgm:prSet presAssocID="{B506E45B-E4B0-4AC4-8C5A-5993229CCBC2}" presName="root" presStyleCnt="0">
        <dgm:presLayoutVars>
          <dgm:dir/>
          <dgm:resizeHandles val="exact"/>
        </dgm:presLayoutVars>
      </dgm:prSet>
      <dgm:spPr/>
    </dgm:pt>
    <dgm:pt modelId="{9DBD9F1E-6A0C-44A7-B39F-99677FFE73D2}" type="pres">
      <dgm:prSet presAssocID="{86F2B3C1-B5B4-49D0-A574-CBF9A24EEBC7}" presName="compNode" presStyleCnt="0"/>
      <dgm:spPr/>
    </dgm:pt>
    <dgm:pt modelId="{2188F646-C643-438D-813B-5C86EA624EBA}" type="pres">
      <dgm:prSet presAssocID="{86F2B3C1-B5B4-49D0-A574-CBF9A24EEBC7}" presName="iconBgRect" presStyleLbl="bgShp" presStyleIdx="0" presStyleCnt="6"/>
      <dgm:spPr/>
    </dgm:pt>
    <dgm:pt modelId="{12D91400-D8C5-4B66-B3BD-B9D775CA098C}" type="pres">
      <dgm:prSet presAssocID="{86F2B3C1-B5B4-49D0-A574-CBF9A24EEBC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6C8BD70-1297-45E5-8906-F7C436EAA87E}" type="pres">
      <dgm:prSet presAssocID="{86F2B3C1-B5B4-49D0-A574-CBF9A24EEBC7}" presName="spaceRect" presStyleCnt="0"/>
      <dgm:spPr/>
    </dgm:pt>
    <dgm:pt modelId="{D01E7116-E240-491D-94A8-1F6C03784990}" type="pres">
      <dgm:prSet presAssocID="{86F2B3C1-B5B4-49D0-A574-CBF9A24EEBC7}" presName="textRect" presStyleLbl="revTx" presStyleIdx="0" presStyleCnt="6">
        <dgm:presLayoutVars>
          <dgm:chMax val="1"/>
          <dgm:chPref val="1"/>
        </dgm:presLayoutVars>
      </dgm:prSet>
      <dgm:spPr/>
    </dgm:pt>
    <dgm:pt modelId="{2CBA95B4-3ACF-42A8-93E8-345803DFC566}" type="pres">
      <dgm:prSet presAssocID="{4DB0B3FD-2EBE-49C6-AF09-4DFB60E56FD8}" presName="sibTrans" presStyleCnt="0"/>
      <dgm:spPr/>
    </dgm:pt>
    <dgm:pt modelId="{F6AAD550-C324-4BD4-B05D-DB512238FE10}" type="pres">
      <dgm:prSet presAssocID="{22FF7CA4-0063-41EF-B36A-6A63CD01FEE4}" presName="compNode" presStyleCnt="0"/>
      <dgm:spPr/>
    </dgm:pt>
    <dgm:pt modelId="{5C2C33C0-4144-4C90-A389-10838B17938D}" type="pres">
      <dgm:prSet presAssocID="{22FF7CA4-0063-41EF-B36A-6A63CD01FEE4}" presName="iconBgRect" presStyleLbl="bgShp" presStyleIdx="1" presStyleCnt="6"/>
      <dgm:spPr/>
    </dgm:pt>
    <dgm:pt modelId="{16EFB6ED-53EB-44FD-B428-1DBE3F2A3478}" type="pres">
      <dgm:prSet presAssocID="{22FF7CA4-0063-41EF-B36A-6A63CD01FEE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3B49A14C-2118-4A21-AC25-759316A03AD3}" type="pres">
      <dgm:prSet presAssocID="{22FF7CA4-0063-41EF-B36A-6A63CD01FEE4}" presName="spaceRect" presStyleCnt="0"/>
      <dgm:spPr/>
    </dgm:pt>
    <dgm:pt modelId="{FB204FAB-5D72-4826-853B-C932680154F8}" type="pres">
      <dgm:prSet presAssocID="{22FF7CA4-0063-41EF-B36A-6A63CD01FEE4}" presName="textRect" presStyleLbl="revTx" presStyleIdx="1" presStyleCnt="6">
        <dgm:presLayoutVars>
          <dgm:chMax val="1"/>
          <dgm:chPref val="1"/>
        </dgm:presLayoutVars>
      </dgm:prSet>
      <dgm:spPr/>
    </dgm:pt>
    <dgm:pt modelId="{036EC24D-00CA-4F0C-A687-104016AB3D18}" type="pres">
      <dgm:prSet presAssocID="{CEDB7AAB-749C-4D58-B897-054E0B270704}" presName="sibTrans" presStyleCnt="0"/>
      <dgm:spPr/>
    </dgm:pt>
    <dgm:pt modelId="{DF5B4F2B-A360-4FCC-AB6A-41CDE2C4E7BD}" type="pres">
      <dgm:prSet presAssocID="{34CC2A4B-F639-40B2-AAD3-BD1C3E808399}" presName="compNode" presStyleCnt="0"/>
      <dgm:spPr/>
    </dgm:pt>
    <dgm:pt modelId="{43828507-E014-49B9-82DE-178F5CBE75E8}" type="pres">
      <dgm:prSet presAssocID="{34CC2A4B-F639-40B2-AAD3-BD1C3E808399}" presName="iconBgRect" presStyleLbl="bgShp" presStyleIdx="2" presStyleCnt="6"/>
      <dgm:spPr/>
    </dgm:pt>
    <dgm:pt modelId="{64BEF749-5CEC-4F9C-8288-1EAD6156BCC3}" type="pres">
      <dgm:prSet presAssocID="{34CC2A4B-F639-40B2-AAD3-BD1C3E8083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DD17BEE-C324-4AAB-9A2C-B1F891165475}" type="pres">
      <dgm:prSet presAssocID="{34CC2A4B-F639-40B2-AAD3-BD1C3E808399}" presName="spaceRect" presStyleCnt="0"/>
      <dgm:spPr/>
    </dgm:pt>
    <dgm:pt modelId="{1C81264D-9207-4FBF-8E89-D8A95DB9A3CB}" type="pres">
      <dgm:prSet presAssocID="{34CC2A4B-F639-40B2-AAD3-BD1C3E808399}" presName="textRect" presStyleLbl="revTx" presStyleIdx="2" presStyleCnt="6">
        <dgm:presLayoutVars>
          <dgm:chMax val="1"/>
          <dgm:chPref val="1"/>
        </dgm:presLayoutVars>
      </dgm:prSet>
      <dgm:spPr/>
    </dgm:pt>
    <dgm:pt modelId="{2DF29AFF-E9FB-4ACC-9778-931DFB6B09F2}" type="pres">
      <dgm:prSet presAssocID="{39061C09-A05B-4E53-952F-CABB5E83DE5C}" presName="sibTrans" presStyleCnt="0"/>
      <dgm:spPr/>
    </dgm:pt>
    <dgm:pt modelId="{690B48D3-6A0E-46F5-8C71-70F7FEA91C2C}" type="pres">
      <dgm:prSet presAssocID="{FE1CA4BE-9028-42E2-B891-E11F0031DE61}" presName="compNode" presStyleCnt="0"/>
      <dgm:spPr/>
    </dgm:pt>
    <dgm:pt modelId="{5DADA4C7-5BA7-462D-813B-0BAC456F89CA}" type="pres">
      <dgm:prSet presAssocID="{FE1CA4BE-9028-42E2-B891-E11F0031DE61}" presName="iconBgRect" presStyleLbl="bgShp" presStyleIdx="3" presStyleCnt="6"/>
      <dgm:spPr/>
    </dgm:pt>
    <dgm:pt modelId="{3A4B1379-B079-46BE-8141-7B7DDDA61DEC}" type="pres">
      <dgm:prSet presAssocID="{FE1CA4BE-9028-42E2-B891-E11F0031DE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C07D81C7-88BA-446D-B95C-3DE8C7F170EC}" type="pres">
      <dgm:prSet presAssocID="{FE1CA4BE-9028-42E2-B891-E11F0031DE61}" presName="spaceRect" presStyleCnt="0"/>
      <dgm:spPr/>
    </dgm:pt>
    <dgm:pt modelId="{CB64CAC5-3ECD-4E98-8EA3-93B2A4F253CA}" type="pres">
      <dgm:prSet presAssocID="{FE1CA4BE-9028-42E2-B891-E11F0031DE61}" presName="textRect" presStyleLbl="revTx" presStyleIdx="3" presStyleCnt="6">
        <dgm:presLayoutVars>
          <dgm:chMax val="1"/>
          <dgm:chPref val="1"/>
        </dgm:presLayoutVars>
      </dgm:prSet>
      <dgm:spPr/>
    </dgm:pt>
    <dgm:pt modelId="{12BE2A26-E81A-477A-93EC-4F6690525446}" type="pres">
      <dgm:prSet presAssocID="{B2AB4B71-55A8-4CAE-BCA6-F7A92485EE7C}" presName="sibTrans" presStyleCnt="0"/>
      <dgm:spPr/>
    </dgm:pt>
    <dgm:pt modelId="{97D3DFC5-F85B-474E-A63D-5E3781E8E6A8}" type="pres">
      <dgm:prSet presAssocID="{58308330-73FB-496F-9FE7-50240578F303}" presName="compNode" presStyleCnt="0"/>
      <dgm:spPr/>
    </dgm:pt>
    <dgm:pt modelId="{EB73D631-AD1E-4BF6-A818-6D1D9DB7AB2B}" type="pres">
      <dgm:prSet presAssocID="{58308330-73FB-496F-9FE7-50240578F303}" presName="iconBgRect" presStyleLbl="bgShp" presStyleIdx="4" presStyleCnt="6"/>
      <dgm:spPr/>
    </dgm:pt>
    <dgm:pt modelId="{E9D69748-4AE3-4545-808A-F4BDF40E473B}" type="pres">
      <dgm:prSet presAssocID="{58308330-73FB-496F-9FE7-50240578F30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D6B07F70-A05E-499B-8F1F-DA8A38AF4937}" type="pres">
      <dgm:prSet presAssocID="{58308330-73FB-496F-9FE7-50240578F303}" presName="spaceRect" presStyleCnt="0"/>
      <dgm:spPr/>
    </dgm:pt>
    <dgm:pt modelId="{68103A04-F12C-4996-834F-DD783A359D61}" type="pres">
      <dgm:prSet presAssocID="{58308330-73FB-496F-9FE7-50240578F303}" presName="textRect" presStyleLbl="revTx" presStyleIdx="4" presStyleCnt="6">
        <dgm:presLayoutVars>
          <dgm:chMax val="1"/>
          <dgm:chPref val="1"/>
        </dgm:presLayoutVars>
      </dgm:prSet>
      <dgm:spPr/>
    </dgm:pt>
    <dgm:pt modelId="{4A5E1164-4719-40A2-B23E-A0A1491F8E37}" type="pres">
      <dgm:prSet presAssocID="{CA29B6CF-6928-4212-8D05-F81D0DAE2083}" presName="sibTrans" presStyleCnt="0"/>
      <dgm:spPr/>
    </dgm:pt>
    <dgm:pt modelId="{947EFADA-FA29-4D0E-8400-A30477BE128B}" type="pres">
      <dgm:prSet presAssocID="{A41DBD0D-25E3-4FA0-97CD-D20AF6D2D176}" presName="compNode" presStyleCnt="0"/>
      <dgm:spPr/>
    </dgm:pt>
    <dgm:pt modelId="{1A2BC039-7FC7-4F45-9DCD-431468F13395}" type="pres">
      <dgm:prSet presAssocID="{A41DBD0D-25E3-4FA0-97CD-D20AF6D2D176}" presName="iconBgRect" presStyleLbl="bgShp" presStyleIdx="5" presStyleCnt="6"/>
      <dgm:spPr/>
    </dgm:pt>
    <dgm:pt modelId="{A577A42E-2CFC-4B79-9A4C-23C82EB41FCF}" type="pres">
      <dgm:prSet presAssocID="{A41DBD0D-25E3-4FA0-97CD-D20AF6D2D17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95B5F84B-D48E-444B-8CA1-1CF7D1EF8E71}" type="pres">
      <dgm:prSet presAssocID="{A41DBD0D-25E3-4FA0-97CD-D20AF6D2D176}" presName="spaceRect" presStyleCnt="0"/>
      <dgm:spPr/>
    </dgm:pt>
    <dgm:pt modelId="{57A6CF9A-43FC-4031-94CA-318D23DE13D7}" type="pres">
      <dgm:prSet presAssocID="{A41DBD0D-25E3-4FA0-97CD-D20AF6D2D17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84EC906-AE77-4E85-8C23-F78A44B15436}" srcId="{B506E45B-E4B0-4AC4-8C5A-5993229CCBC2}" destId="{34CC2A4B-F639-40B2-AAD3-BD1C3E808399}" srcOrd="2" destOrd="0" parTransId="{E44CAA9E-9A9A-4A78-AF7B-1A72C3713849}" sibTransId="{39061C09-A05B-4E53-952F-CABB5E83DE5C}"/>
    <dgm:cxn modelId="{67478629-581C-403E-9FCA-5CC50958D1F8}" type="presOf" srcId="{FE1CA4BE-9028-42E2-B891-E11F0031DE61}" destId="{CB64CAC5-3ECD-4E98-8EA3-93B2A4F253CA}" srcOrd="0" destOrd="0" presId="urn:microsoft.com/office/officeart/2018/5/layout/IconCircleLabelList"/>
    <dgm:cxn modelId="{CA0FDE2C-9AA4-4166-A228-D374603AD5B3}" srcId="{B506E45B-E4B0-4AC4-8C5A-5993229CCBC2}" destId="{A41DBD0D-25E3-4FA0-97CD-D20AF6D2D176}" srcOrd="5" destOrd="0" parTransId="{F9960599-740C-4A5B-B78C-1605CDD31DFA}" sibTransId="{EC24B9BD-8029-4BBA-9637-363D779E33DA}"/>
    <dgm:cxn modelId="{3CD5743E-DE2B-4E6F-9FB2-C9B6983FA330}" type="presOf" srcId="{86F2B3C1-B5B4-49D0-A574-CBF9A24EEBC7}" destId="{D01E7116-E240-491D-94A8-1F6C03784990}" srcOrd="0" destOrd="0" presId="urn:microsoft.com/office/officeart/2018/5/layout/IconCircleLabelList"/>
    <dgm:cxn modelId="{6076A95B-174B-46A8-BBE0-E09A1C80B80B}" type="presOf" srcId="{22FF7CA4-0063-41EF-B36A-6A63CD01FEE4}" destId="{FB204FAB-5D72-4826-853B-C932680154F8}" srcOrd="0" destOrd="0" presId="urn:microsoft.com/office/officeart/2018/5/layout/IconCircleLabelList"/>
    <dgm:cxn modelId="{798E9841-3930-41CB-87A0-0436F605D03C}" type="presOf" srcId="{34CC2A4B-F639-40B2-AAD3-BD1C3E808399}" destId="{1C81264D-9207-4FBF-8E89-D8A95DB9A3CB}" srcOrd="0" destOrd="0" presId="urn:microsoft.com/office/officeart/2018/5/layout/IconCircleLabelList"/>
    <dgm:cxn modelId="{75C1374D-6B23-43F8-A084-3369683CEECC}" srcId="{B506E45B-E4B0-4AC4-8C5A-5993229CCBC2}" destId="{FE1CA4BE-9028-42E2-B891-E11F0031DE61}" srcOrd="3" destOrd="0" parTransId="{227D9BF1-440A-416B-B47E-F1961FDE8618}" sibTransId="{B2AB4B71-55A8-4CAE-BCA6-F7A92485EE7C}"/>
    <dgm:cxn modelId="{38F26E75-993F-4702-A7CC-898C938A85A1}" type="presOf" srcId="{58308330-73FB-496F-9FE7-50240578F303}" destId="{68103A04-F12C-4996-834F-DD783A359D61}" srcOrd="0" destOrd="0" presId="urn:microsoft.com/office/officeart/2018/5/layout/IconCircleLabelList"/>
    <dgm:cxn modelId="{B0778379-DAD7-41FA-A5C5-6D4AEE4D817B}" srcId="{B506E45B-E4B0-4AC4-8C5A-5993229CCBC2}" destId="{86F2B3C1-B5B4-49D0-A574-CBF9A24EEBC7}" srcOrd="0" destOrd="0" parTransId="{C101B0B0-C539-4A21-8A1E-E1DC02C759D1}" sibTransId="{4DB0B3FD-2EBE-49C6-AF09-4DFB60E56FD8}"/>
    <dgm:cxn modelId="{13E12D5A-D7F2-4A55-903E-FCCFA180097E}" type="presOf" srcId="{A41DBD0D-25E3-4FA0-97CD-D20AF6D2D176}" destId="{57A6CF9A-43FC-4031-94CA-318D23DE13D7}" srcOrd="0" destOrd="0" presId="urn:microsoft.com/office/officeart/2018/5/layout/IconCircleLabelList"/>
    <dgm:cxn modelId="{EF97219D-EAFC-4192-BF99-CAEA0E052DED}" type="presOf" srcId="{B506E45B-E4B0-4AC4-8C5A-5993229CCBC2}" destId="{21BCE0E7-A25E-49B1-8FAC-DE6384DB2BBC}" srcOrd="0" destOrd="0" presId="urn:microsoft.com/office/officeart/2018/5/layout/IconCircleLabelList"/>
    <dgm:cxn modelId="{9906DAAA-F87B-47EA-AE07-3A30DAE29653}" srcId="{B506E45B-E4B0-4AC4-8C5A-5993229CCBC2}" destId="{22FF7CA4-0063-41EF-B36A-6A63CD01FEE4}" srcOrd="1" destOrd="0" parTransId="{56A90520-433B-450C-ACAF-BEDA652381ED}" sibTransId="{CEDB7AAB-749C-4D58-B897-054E0B270704}"/>
    <dgm:cxn modelId="{63C275E9-F94F-4DC8-8EA3-65DD486E8607}" srcId="{B506E45B-E4B0-4AC4-8C5A-5993229CCBC2}" destId="{58308330-73FB-496F-9FE7-50240578F303}" srcOrd="4" destOrd="0" parTransId="{A473DB02-0AB9-41A9-B6AB-4CDC65C9690E}" sibTransId="{CA29B6CF-6928-4212-8D05-F81D0DAE2083}"/>
    <dgm:cxn modelId="{89B92802-0BF6-4D4D-8AFE-486E18AEA636}" type="presParOf" srcId="{21BCE0E7-A25E-49B1-8FAC-DE6384DB2BBC}" destId="{9DBD9F1E-6A0C-44A7-B39F-99677FFE73D2}" srcOrd="0" destOrd="0" presId="urn:microsoft.com/office/officeart/2018/5/layout/IconCircleLabelList"/>
    <dgm:cxn modelId="{1483E072-C312-41CE-AF7A-21AF2FAEB391}" type="presParOf" srcId="{9DBD9F1E-6A0C-44A7-B39F-99677FFE73D2}" destId="{2188F646-C643-438D-813B-5C86EA624EBA}" srcOrd="0" destOrd="0" presId="urn:microsoft.com/office/officeart/2018/5/layout/IconCircleLabelList"/>
    <dgm:cxn modelId="{551703BB-EE7F-45B5-B1F1-73FB3C8CA783}" type="presParOf" srcId="{9DBD9F1E-6A0C-44A7-B39F-99677FFE73D2}" destId="{12D91400-D8C5-4B66-B3BD-B9D775CA098C}" srcOrd="1" destOrd="0" presId="urn:microsoft.com/office/officeart/2018/5/layout/IconCircleLabelList"/>
    <dgm:cxn modelId="{FBC7F26E-9C03-417E-906B-5835C8CED76B}" type="presParOf" srcId="{9DBD9F1E-6A0C-44A7-B39F-99677FFE73D2}" destId="{06C8BD70-1297-45E5-8906-F7C436EAA87E}" srcOrd="2" destOrd="0" presId="urn:microsoft.com/office/officeart/2018/5/layout/IconCircleLabelList"/>
    <dgm:cxn modelId="{945EF492-505A-4F44-99D9-2DA6390F2544}" type="presParOf" srcId="{9DBD9F1E-6A0C-44A7-B39F-99677FFE73D2}" destId="{D01E7116-E240-491D-94A8-1F6C03784990}" srcOrd="3" destOrd="0" presId="urn:microsoft.com/office/officeart/2018/5/layout/IconCircleLabelList"/>
    <dgm:cxn modelId="{2ED1B03F-3058-4496-AF00-F58F3FADAA98}" type="presParOf" srcId="{21BCE0E7-A25E-49B1-8FAC-DE6384DB2BBC}" destId="{2CBA95B4-3ACF-42A8-93E8-345803DFC566}" srcOrd="1" destOrd="0" presId="urn:microsoft.com/office/officeart/2018/5/layout/IconCircleLabelList"/>
    <dgm:cxn modelId="{C6CBAC5F-94BC-46AC-A38E-72B218EECC0F}" type="presParOf" srcId="{21BCE0E7-A25E-49B1-8FAC-DE6384DB2BBC}" destId="{F6AAD550-C324-4BD4-B05D-DB512238FE10}" srcOrd="2" destOrd="0" presId="urn:microsoft.com/office/officeart/2018/5/layout/IconCircleLabelList"/>
    <dgm:cxn modelId="{72CE8F43-988B-4D72-BA8D-127B168B7912}" type="presParOf" srcId="{F6AAD550-C324-4BD4-B05D-DB512238FE10}" destId="{5C2C33C0-4144-4C90-A389-10838B17938D}" srcOrd="0" destOrd="0" presId="urn:microsoft.com/office/officeart/2018/5/layout/IconCircleLabelList"/>
    <dgm:cxn modelId="{2D5B7295-722A-40B9-8ADD-658C7ECFC3B2}" type="presParOf" srcId="{F6AAD550-C324-4BD4-B05D-DB512238FE10}" destId="{16EFB6ED-53EB-44FD-B428-1DBE3F2A3478}" srcOrd="1" destOrd="0" presId="urn:microsoft.com/office/officeart/2018/5/layout/IconCircleLabelList"/>
    <dgm:cxn modelId="{3EAA7D18-B2C8-44D0-8B35-8C2C88D2E660}" type="presParOf" srcId="{F6AAD550-C324-4BD4-B05D-DB512238FE10}" destId="{3B49A14C-2118-4A21-AC25-759316A03AD3}" srcOrd="2" destOrd="0" presId="urn:microsoft.com/office/officeart/2018/5/layout/IconCircleLabelList"/>
    <dgm:cxn modelId="{0B5828C2-D5A9-4B21-8675-EAED924FAB78}" type="presParOf" srcId="{F6AAD550-C324-4BD4-B05D-DB512238FE10}" destId="{FB204FAB-5D72-4826-853B-C932680154F8}" srcOrd="3" destOrd="0" presId="urn:microsoft.com/office/officeart/2018/5/layout/IconCircleLabelList"/>
    <dgm:cxn modelId="{A4CEB47B-CBC0-494C-9AB0-BC18A6F46272}" type="presParOf" srcId="{21BCE0E7-A25E-49B1-8FAC-DE6384DB2BBC}" destId="{036EC24D-00CA-4F0C-A687-104016AB3D18}" srcOrd="3" destOrd="0" presId="urn:microsoft.com/office/officeart/2018/5/layout/IconCircleLabelList"/>
    <dgm:cxn modelId="{7F19BA4A-58FD-4C41-8518-010537ACCA19}" type="presParOf" srcId="{21BCE0E7-A25E-49B1-8FAC-DE6384DB2BBC}" destId="{DF5B4F2B-A360-4FCC-AB6A-41CDE2C4E7BD}" srcOrd="4" destOrd="0" presId="urn:microsoft.com/office/officeart/2018/5/layout/IconCircleLabelList"/>
    <dgm:cxn modelId="{56A29A72-760B-45E5-97E0-166A52716B4C}" type="presParOf" srcId="{DF5B4F2B-A360-4FCC-AB6A-41CDE2C4E7BD}" destId="{43828507-E014-49B9-82DE-178F5CBE75E8}" srcOrd="0" destOrd="0" presId="urn:microsoft.com/office/officeart/2018/5/layout/IconCircleLabelList"/>
    <dgm:cxn modelId="{018ED6CC-B195-458C-AE30-E6F46FC5A0EA}" type="presParOf" srcId="{DF5B4F2B-A360-4FCC-AB6A-41CDE2C4E7BD}" destId="{64BEF749-5CEC-4F9C-8288-1EAD6156BCC3}" srcOrd="1" destOrd="0" presId="urn:microsoft.com/office/officeart/2018/5/layout/IconCircleLabelList"/>
    <dgm:cxn modelId="{86C5AD56-0CAC-4E64-991C-A59C5CFB7932}" type="presParOf" srcId="{DF5B4F2B-A360-4FCC-AB6A-41CDE2C4E7BD}" destId="{2DD17BEE-C324-4AAB-9A2C-B1F891165475}" srcOrd="2" destOrd="0" presId="urn:microsoft.com/office/officeart/2018/5/layout/IconCircleLabelList"/>
    <dgm:cxn modelId="{B85A0924-CC8F-492B-AEFB-BA2470E5FE41}" type="presParOf" srcId="{DF5B4F2B-A360-4FCC-AB6A-41CDE2C4E7BD}" destId="{1C81264D-9207-4FBF-8E89-D8A95DB9A3CB}" srcOrd="3" destOrd="0" presId="urn:microsoft.com/office/officeart/2018/5/layout/IconCircleLabelList"/>
    <dgm:cxn modelId="{0B8114C3-0BF2-453C-AFD6-C66D4FCA0490}" type="presParOf" srcId="{21BCE0E7-A25E-49B1-8FAC-DE6384DB2BBC}" destId="{2DF29AFF-E9FB-4ACC-9778-931DFB6B09F2}" srcOrd="5" destOrd="0" presId="urn:microsoft.com/office/officeart/2018/5/layout/IconCircleLabelList"/>
    <dgm:cxn modelId="{4942D067-3708-4ACF-8FF3-078686DB16D5}" type="presParOf" srcId="{21BCE0E7-A25E-49B1-8FAC-DE6384DB2BBC}" destId="{690B48D3-6A0E-46F5-8C71-70F7FEA91C2C}" srcOrd="6" destOrd="0" presId="urn:microsoft.com/office/officeart/2018/5/layout/IconCircleLabelList"/>
    <dgm:cxn modelId="{591C584D-3474-45A3-824C-00FCDA8641CC}" type="presParOf" srcId="{690B48D3-6A0E-46F5-8C71-70F7FEA91C2C}" destId="{5DADA4C7-5BA7-462D-813B-0BAC456F89CA}" srcOrd="0" destOrd="0" presId="urn:microsoft.com/office/officeart/2018/5/layout/IconCircleLabelList"/>
    <dgm:cxn modelId="{24648C5E-5C08-4ADB-A7B5-FFA6C87A7629}" type="presParOf" srcId="{690B48D3-6A0E-46F5-8C71-70F7FEA91C2C}" destId="{3A4B1379-B079-46BE-8141-7B7DDDA61DEC}" srcOrd="1" destOrd="0" presId="urn:microsoft.com/office/officeart/2018/5/layout/IconCircleLabelList"/>
    <dgm:cxn modelId="{998876F1-D05A-4568-A6E4-E748C7C92158}" type="presParOf" srcId="{690B48D3-6A0E-46F5-8C71-70F7FEA91C2C}" destId="{C07D81C7-88BA-446D-B95C-3DE8C7F170EC}" srcOrd="2" destOrd="0" presId="urn:microsoft.com/office/officeart/2018/5/layout/IconCircleLabelList"/>
    <dgm:cxn modelId="{9BA96AC4-B538-4518-8A54-DA392A5C94E1}" type="presParOf" srcId="{690B48D3-6A0E-46F5-8C71-70F7FEA91C2C}" destId="{CB64CAC5-3ECD-4E98-8EA3-93B2A4F253CA}" srcOrd="3" destOrd="0" presId="urn:microsoft.com/office/officeart/2018/5/layout/IconCircleLabelList"/>
    <dgm:cxn modelId="{8031141D-D735-4360-84C3-06501873A2DD}" type="presParOf" srcId="{21BCE0E7-A25E-49B1-8FAC-DE6384DB2BBC}" destId="{12BE2A26-E81A-477A-93EC-4F6690525446}" srcOrd="7" destOrd="0" presId="urn:microsoft.com/office/officeart/2018/5/layout/IconCircleLabelList"/>
    <dgm:cxn modelId="{B9F1110B-34B8-4A98-AFEA-EB02AEF93DC9}" type="presParOf" srcId="{21BCE0E7-A25E-49B1-8FAC-DE6384DB2BBC}" destId="{97D3DFC5-F85B-474E-A63D-5E3781E8E6A8}" srcOrd="8" destOrd="0" presId="urn:microsoft.com/office/officeart/2018/5/layout/IconCircleLabelList"/>
    <dgm:cxn modelId="{9E7D5845-7D37-4A73-B6ED-F7910FC8310F}" type="presParOf" srcId="{97D3DFC5-F85B-474E-A63D-5E3781E8E6A8}" destId="{EB73D631-AD1E-4BF6-A818-6D1D9DB7AB2B}" srcOrd="0" destOrd="0" presId="urn:microsoft.com/office/officeart/2018/5/layout/IconCircleLabelList"/>
    <dgm:cxn modelId="{03FD0462-06F2-4D18-8A20-D1CA99C57CC2}" type="presParOf" srcId="{97D3DFC5-F85B-474E-A63D-5E3781E8E6A8}" destId="{E9D69748-4AE3-4545-808A-F4BDF40E473B}" srcOrd="1" destOrd="0" presId="urn:microsoft.com/office/officeart/2018/5/layout/IconCircleLabelList"/>
    <dgm:cxn modelId="{02418160-E7C1-403E-A6C5-96F9E7768F4D}" type="presParOf" srcId="{97D3DFC5-F85B-474E-A63D-5E3781E8E6A8}" destId="{D6B07F70-A05E-499B-8F1F-DA8A38AF4937}" srcOrd="2" destOrd="0" presId="urn:microsoft.com/office/officeart/2018/5/layout/IconCircleLabelList"/>
    <dgm:cxn modelId="{0D9631AA-233D-4EB9-A1BA-A4920C49F82B}" type="presParOf" srcId="{97D3DFC5-F85B-474E-A63D-5E3781E8E6A8}" destId="{68103A04-F12C-4996-834F-DD783A359D61}" srcOrd="3" destOrd="0" presId="urn:microsoft.com/office/officeart/2018/5/layout/IconCircleLabelList"/>
    <dgm:cxn modelId="{71C8AD4E-C807-40CD-A967-E0D2D8264AE3}" type="presParOf" srcId="{21BCE0E7-A25E-49B1-8FAC-DE6384DB2BBC}" destId="{4A5E1164-4719-40A2-B23E-A0A1491F8E37}" srcOrd="9" destOrd="0" presId="urn:microsoft.com/office/officeart/2018/5/layout/IconCircleLabelList"/>
    <dgm:cxn modelId="{67111A1C-8016-40FE-A94D-AED7D4AE40CB}" type="presParOf" srcId="{21BCE0E7-A25E-49B1-8FAC-DE6384DB2BBC}" destId="{947EFADA-FA29-4D0E-8400-A30477BE128B}" srcOrd="10" destOrd="0" presId="urn:microsoft.com/office/officeart/2018/5/layout/IconCircleLabelList"/>
    <dgm:cxn modelId="{7EB2F282-40DA-400D-954F-3BD946C268F3}" type="presParOf" srcId="{947EFADA-FA29-4D0E-8400-A30477BE128B}" destId="{1A2BC039-7FC7-4F45-9DCD-431468F13395}" srcOrd="0" destOrd="0" presId="urn:microsoft.com/office/officeart/2018/5/layout/IconCircleLabelList"/>
    <dgm:cxn modelId="{7EAB42B2-32BF-4D57-9B1D-CDF9E5CBCDB9}" type="presParOf" srcId="{947EFADA-FA29-4D0E-8400-A30477BE128B}" destId="{A577A42E-2CFC-4B79-9A4C-23C82EB41FCF}" srcOrd="1" destOrd="0" presId="urn:microsoft.com/office/officeart/2018/5/layout/IconCircleLabelList"/>
    <dgm:cxn modelId="{FB370E43-004E-464B-ACBC-BC50498B3954}" type="presParOf" srcId="{947EFADA-FA29-4D0E-8400-A30477BE128B}" destId="{95B5F84B-D48E-444B-8CA1-1CF7D1EF8E71}" srcOrd="2" destOrd="0" presId="urn:microsoft.com/office/officeart/2018/5/layout/IconCircleLabelList"/>
    <dgm:cxn modelId="{2189F19D-91AA-4340-A667-BD3DAE83A41F}" type="presParOf" srcId="{947EFADA-FA29-4D0E-8400-A30477BE128B}" destId="{57A6CF9A-43FC-4031-94CA-318D23DE13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484E7F-8D09-4E50-B086-66CA297940A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1951CB-B5DA-4A4C-ABF4-D98B2656D6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Integration complexity may hinder the seamless merging of diverse technological platforms.</a:t>
          </a:r>
          <a:endParaRPr lang="en-US"/>
        </a:p>
      </dgm:t>
    </dgm:pt>
    <dgm:pt modelId="{DF423EBA-AAF5-4A3A-888B-627DF42632F9}" type="parTrans" cxnId="{D0F21173-904D-4174-8003-15CE2A790055}">
      <dgm:prSet/>
      <dgm:spPr/>
      <dgm:t>
        <a:bodyPr/>
        <a:lstStyle/>
        <a:p>
          <a:endParaRPr lang="en-US"/>
        </a:p>
      </dgm:t>
    </dgm:pt>
    <dgm:pt modelId="{3E4DC7AD-A7E2-4750-881B-D23CB1958118}" type="sibTrans" cxnId="{D0F21173-904D-4174-8003-15CE2A790055}">
      <dgm:prSet/>
      <dgm:spPr/>
      <dgm:t>
        <a:bodyPr/>
        <a:lstStyle/>
        <a:p>
          <a:endParaRPr lang="en-US"/>
        </a:p>
      </dgm:t>
    </dgm:pt>
    <dgm:pt modelId="{92D71555-CC50-4B0A-87A7-D03A194CC9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Operational coordination challenges may arise among stakeholders like restaurants and delivery partners.</a:t>
          </a:r>
          <a:endParaRPr lang="en-US"/>
        </a:p>
      </dgm:t>
    </dgm:pt>
    <dgm:pt modelId="{E2F9EE51-678B-4CBB-A25B-CFA479E6E500}" type="parTrans" cxnId="{496EAC44-AC25-44B3-ABAE-BD62ADA8193C}">
      <dgm:prSet/>
      <dgm:spPr/>
      <dgm:t>
        <a:bodyPr/>
        <a:lstStyle/>
        <a:p>
          <a:endParaRPr lang="en-US"/>
        </a:p>
      </dgm:t>
    </dgm:pt>
    <dgm:pt modelId="{FF28947F-F0A8-425B-A07A-B7FA245F3DE9}" type="sibTrans" cxnId="{496EAC44-AC25-44B3-ABAE-BD62ADA8193C}">
      <dgm:prSet/>
      <dgm:spPr/>
      <dgm:t>
        <a:bodyPr/>
        <a:lstStyle/>
        <a:p>
          <a:endParaRPr lang="en-US"/>
        </a:p>
      </dgm:t>
    </dgm:pt>
    <dgm:pt modelId="{27A74E5B-C97D-4993-A970-2754F36564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Ensuring scalability and adaptability to changing market demands poses a significant concern for the unified food delivery system.</a:t>
          </a:r>
          <a:endParaRPr lang="en-US"/>
        </a:p>
      </dgm:t>
    </dgm:pt>
    <dgm:pt modelId="{F9FB9A89-B9A0-4C68-B3C6-0BF895F7D362}" type="parTrans" cxnId="{913E18D9-8399-4A01-8CA2-CAA6B0BC0143}">
      <dgm:prSet/>
      <dgm:spPr/>
      <dgm:t>
        <a:bodyPr/>
        <a:lstStyle/>
        <a:p>
          <a:endParaRPr lang="en-US"/>
        </a:p>
      </dgm:t>
    </dgm:pt>
    <dgm:pt modelId="{15C23188-021A-4481-920B-39026E0E5D98}" type="sibTrans" cxnId="{913E18D9-8399-4A01-8CA2-CAA6B0BC0143}">
      <dgm:prSet/>
      <dgm:spPr/>
      <dgm:t>
        <a:bodyPr/>
        <a:lstStyle/>
        <a:p>
          <a:endParaRPr lang="en-US"/>
        </a:p>
      </dgm:t>
    </dgm:pt>
    <dgm:pt modelId="{C996ABFA-B700-4CAD-B323-51AC287A35B4}" type="pres">
      <dgm:prSet presAssocID="{50484E7F-8D09-4E50-B086-66CA297940AC}" presName="root" presStyleCnt="0">
        <dgm:presLayoutVars>
          <dgm:dir/>
          <dgm:resizeHandles val="exact"/>
        </dgm:presLayoutVars>
      </dgm:prSet>
      <dgm:spPr/>
    </dgm:pt>
    <dgm:pt modelId="{3AEBB09F-E6AD-4F7B-9EFD-49DE009B69C4}" type="pres">
      <dgm:prSet presAssocID="{491951CB-B5DA-4A4C-ABF4-D98B2656D6CB}" presName="compNode" presStyleCnt="0"/>
      <dgm:spPr/>
    </dgm:pt>
    <dgm:pt modelId="{60C66B72-D0E7-4535-A63E-918DE9179BAE}" type="pres">
      <dgm:prSet presAssocID="{491951CB-B5DA-4A4C-ABF4-D98B2656D6CB}" presName="bgRect" presStyleLbl="bgShp" presStyleIdx="0" presStyleCnt="3"/>
      <dgm:spPr/>
    </dgm:pt>
    <dgm:pt modelId="{C5BD31F2-BBDD-4EBE-BB5E-B32E80576F42}" type="pres">
      <dgm:prSet presAssocID="{491951CB-B5DA-4A4C-ABF4-D98B2656D6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4D56790-AE60-4EAC-9889-A734FC34EEA6}" type="pres">
      <dgm:prSet presAssocID="{491951CB-B5DA-4A4C-ABF4-D98B2656D6CB}" presName="spaceRect" presStyleCnt="0"/>
      <dgm:spPr/>
    </dgm:pt>
    <dgm:pt modelId="{B2F49652-7A85-4A87-8640-EE0CCEBAE64B}" type="pres">
      <dgm:prSet presAssocID="{491951CB-B5DA-4A4C-ABF4-D98B2656D6CB}" presName="parTx" presStyleLbl="revTx" presStyleIdx="0" presStyleCnt="3">
        <dgm:presLayoutVars>
          <dgm:chMax val="0"/>
          <dgm:chPref val="0"/>
        </dgm:presLayoutVars>
      </dgm:prSet>
      <dgm:spPr/>
    </dgm:pt>
    <dgm:pt modelId="{1A277886-E457-4753-B3D7-F74B986E5D52}" type="pres">
      <dgm:prSet presAssocID="{3E4DC7AD-A7E2-4750-881B-D23CB1958118}" presName="sibTrans" presStyleCnt="0"/>
      <dgm:spPr/>
    </dgm:pt>
    <dgm:pt modelId="{EC4DBF95-5F69-4B40-A6E6-0AE4FF03EB9D}" type="pres">
      <dgm:prSet presAssocID="{92D71555-CC50-4B0A-87A7-D03A194CC940}" presName="compNode" presStyleCnt="0"/>
      <dgm:spPr/>
    </dgm:pt>
    <dgm:pt modelId="{CCB71301-BF57-4638-9BA2-4A9A46F9E9B9}" type="pres">
      <dgm:prSet presAssocID="{92D71555-CC50-4B0A-87A7-D03A194CC940}" presName="bgRect" presStyleLbl="bgShp" presStyleIdx="1" presStyleCnt="3"/>
      <dgm:spPr/>
    </dgm:pt>
    <dgm:pt modelId="{85515641-DC44-4922-BC49-2D6707A03BF4}" type="pres">
      <dgm:prSet presAssocID="{92D71555-CC50-4B0A-87A7-D03A194CC9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2E043E1-F599-47CB-B8BB-EA6F81D3004E}" type="pres">
      <dgm:prSet presAssocID="{92D71555-CC50-4B0A-87A7-D03A194CC940}" presName="spaceRect" presStyleCnt="0"/>
      <dgm:spPr/>
    </dgm:pt>
    <dgm:pt modelId="{31680AAE-45D5-46B2-9F44-4D44DAAE980D}" type="pres">
      <dgm:prSet presAssocID="{92D71555-CC50-4B0A-87A7-D03A194CC940}" presName="parTx" presStyleLbl="revTx" presStyleIdx="1" presStyleCnt="3">
        <dgm:presLayoutVars>
          <dgm:chMax val="0"/>
          <dgm:chPref val="0"/>
        </dgm:presLayoutVars>
      </dgm:prSet>
      <dgm:spPr/>
    </dgm:pt>
    <dgm:pt modelId="{99F51058-E88D-47BC-8267-70E7964CF8AB}" type="pres">
      <dgm:prSet presAssocID="{FF28947F-F0A8-425B-A07A-B7FA245F3DE9}" presName="sibTrans" presStyleCnt="0"/>
      <dgm:spPr/>
    </dgm:pt>
    <dgm:pt modelId="{1FEFFFC6-2517-4D51-B708-7A5FF625C0D3}" type="pres">
      <dgm:prSet presAssocID="{27A74E5B-C97D-4993-A970-2754F36564AB}" presName="compNode" presStyleCnt="0"/>
      <dgm:spPr/>
    </dgm:pt>
    <dgm:pt modelId="{2143A4E9-08A7-43E8-8B34-EE3BCFD5F46E}" type="pres">
      <dgm:prSet presAssocID="{27A74E5B-C97D-4993-A970-2754F36564AB}" presName="bgRect" presStyleLbl="bgShp" presStyleIdx="2" presStyleCnt="3"/>
      <dgm:spPr/>
    </dgm:pt>
    <dgm:pt modelId="{AECBFED2-ED2D-4E72-9C72-6F0B8456E81D}" type="pres">
      <dgm:prSet presAssocID="{27A74E5B-C97D-4993-A970-2754F36564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3F55B2DA-F227-417D-BC40-3ECD7DFAF03C}" type="pres">
      <dgm:prSet presAssocID="{27A74E5B-C97D-4993-A970-2754F36564AB}" presName="spaceRect" presStyleCnt="0"/>
      <dgm:spPr/>
    </dgm:pt>
    <dgm:pt modelId="{B5F544D4-4C06-4E30-B9C5-1DF4E2189519}" type="pres">
      <dgm:prSet presAssocID="{27A74E5B-C97D-4993-A970-2754F36564A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6D9503-202F-40EA-A9CB-DB117FF12BF0}" type="presOf" srcId="{491951CB-B5DA-4A4C-ABF4-D98B2656D6CB}" destId="{B2F49652-7A85-4A87-8640-EE0CCEBAE64B}" srcOrd="0" destOrd="0" presId="urn:microsoft.com/office/officeart/2018/2/layout/IconVerticalSolidList"/>
    <dgm:cxn modelId="{2BFEC536-124E-40A4-8C26-F7138FE55057}" type="presOf" srcId="{27A74E5B-C97D-4993-A970-2754F36564AB}" destId="{B5F544D4-4C06-4E30-B9C5-1DF4E2189519}" srcOrd="0" destOrd="0" presId="urn:microsoft.com/office/officeart/2018/2/layout/IconVerticalSolidList"/>
    <dgm:cxn modelId="{8B896642-8814-421D-B88C-4E1CD868AD48}" type="presOf" srcId="{92D71555-CC50-4B0A-87A7-D03A194CC940}" destId="{31680AAE-45D5-46B2-9F44-4D44DAAE980D}" srcOrd="0" destOrd="0" presId="urn:microsoft.com/office/officeart/2018/2/layout/IconVerticalSolidList"/>
    <dgm:cxn modelId="{496EAC44-AC25-44B3-ABAE-BD62ADA8193C}" srcId="{50484E7F-8D09-4E50-B086-66CA297940AC}" destId="{92D71555-CC50-4B0A-87A7-D03A194CC940}" srcOrd="1" destOrd="0" parTransId="{E2F9EE51-678B-4CBB-A25B-CFA479E6E500}" sibTransId="{FF28947F-F0A8-425B-A07A-B7FA245F3DE9}"/>
    <dgm:cxn modelId="{D0F21173-904D-4174-8003-15CE2A790055}" srcId="{50484E7F-8D09-4E50-B086-66CA297940AC}" destId="{491951CB-B5DA-4A4C-ABF4-D98B2656D6CB}" srcOrd="0" destOrd="0" parTransId="{DF423EBA-AAF5-4A3A-888B-627DF42632F9}" sibTransId="{3E4DC7AD-A7E2-4750-881B-D23CB1958118}"/>
    <dgm:cxn modelId="{B85F8FAB-A4AA-4F16-B653-028EE3B2A7B9}" type="presOf" srcId="{50484E7F-8D09-4E50-B086-66CA297940AC}" destId="{C996ABFA-B700-4CAD-B323-51AC287A35B4}" srcOrd="0" destOrd="0" presId="urn:microsoft.com/office/officeart/2018/2/layout/IconVerticalSolidList"/>
    <dgm:cxn modelId="{913E18D9-8399-4A01-8CA2-CAA6B0BC0143}" srcId="{50484E7F-8D09-4E50-B086-66CA297940AC}" destId="{27A74E5B-C97D-4993-A970-2754F36564AB}" srcOrd="2" destOrd="0" parTransId="{F9FB9A89-B9A0-4C68-B3C6-0BF895F7D362}" sibTransId="{15C23188-021A-4481-920B-39026E0E5D98}"/>
    <dgm:cxn modelId="{7765D675-3794-48BB-943B-927DF2EE8A4C}" type="presParOf" srcId="{C996ABFA-B700-4CAD-B323-51AC287A35B4}" destId="{3AEBB09F-E6AD-4F7B-9EFD-49DE009B69C4}" srcOrd="0" destOrd="0" presId="urn:microsoft.com/office/officeart/2018/2/layout/IconVerticalSolidList"/>
    <dgm:cxn modelId="{9F800625-13E2-43B1-A998-1C0434AD83A2}" type="presParOf" srcId="{3AEBB09F-E6AD-4F7B-9EFD-49DE009B69C4}" destId="{60C66B72-D0E7-4535-A63E-918DE9179BAE}" srcOrd="0" destOrd="0" presId="urn:microsoft.com/office/officeart/2018/2/layout/IconVerticalSolidList"/>
    <dgm:cxn modelId="{38214774-4BFF-4447-8E93-77B898DE92EF}" type="presParOf" srcId="{3AEBB09F-E6AD-4F7B-9EFD-49DE009B69C4}" destId="{C5BD31F2-BBDD-4EBE-BB5E-B32E80576F42}" srcOrd="1" destOrd="0" presId="urn:microsoft.com/office/officeart/2018/2/layout/IconVerticalSolidList"/>
    <dgm:cxn modelId="{D4DDE1DB-F113-4B87-BD14-B6D0706D558B}" type="presParOf" srcId="{3AEBB09F-E6AD-4F7B-9EFD-49DE009B69C4}" destId="{54D56790-AE60-4EAC-9889-A734FC34EEA6}" srcOrd="2" destOrd="0" presId="urn:microsoft.com/office/officeart/2018/2/layout/IconVerticalSolidList"/>
    <dgm:cxn modelId="{8596565D-9BA9-4D16-BE7F-881298D0801D}" type="presParOf" srcId="{3AEBB09F-E6AD-4F7B-9EFD-49DE009B69C4}" destId="{B2F49652-7A85-4A87-8640-EE0CCEBAE64B}" srcOrd="3" destOrd="0" presId="urn:microsoft.com/office/officeart/2018/2/layout/IconVerticalSolidList"/>
    <dgm:cxn modelId="{4D30B410-4449-4898-BF3B-5279AA2F391D}" type="presParOf" srcId="{C996ABFA-B700-4CAD-B323-51AC287A35B4}" destId="{1A277886-E457-4753-B3D7-F74B986E5D52}" srcOrd="1" destOrd="0" presId="urn:microsoft.com/office/officeart/2018/2/layout/IconVerticalSolidList"/>
    <dgm:cxn modelId="{72547BEE-2E4A-44D3-ABF1-62E7E3E474C8}" type="presParOf" srcId="{C996ABFA-B700-4CAD-B323-51AC287A35B4}" destId="{EC4DBF95-5F69-4B40-A6E6-0AE4FF03EB9D}" srcOrd="2" destOrd="0" presId="urn:microsoft.com/office/officeart/2018/2/layout/IconVerticalSolidList"/>
    <dgm:cxn modelId="{35D3939E-E4A9-491D-8F86-DFC08B6D5E7D}" type="presParOf" srcId="{EC4DBF95-5F69-4B40-A6E6-0AE4FF03EB9D}" destId="{CCB71301-BF57-4638-9BA2-4A9A46F9E9B9}" srcOrd="0" destOrd="0" presId="urn:microsoft.com/office/officeart/2018/2/layout/IconVerticalSolidList"/>
    <dgm:cxn modelId="{03E68F81-6572-41C2-A922-48A29271B7E0}" type="presParOf" srcId="{EC4DBF95-5F69-4B40-A6E6-0AE4FF03EB9D}" destId="{85515641-DC44-4922-BC49-2D6707A03BF4}" srcOrd="1" destOrd="0" presId="urn:microsoft.com/office/officeart/2018/2/layout/IconVerticalSolidList"/>
    <dgm:cxn modelId="{FAAB6759-28D9-44CE-B49A-49D42F92EAAC}" type="presParOf" srcId="{EC4DBF95-5F69-4B40-A6E6-0AE4FF03EB9D}" destId="{12E043E1-F599-47CB-B8BB-EA6F81D3004E}" srcOrd="2" destOrd="0" presId="urn:microsoft.com/office/officeart/2018/2/layout/IconVerticalSolidList"/>
    <dgm:cxn modelId="{250A4BBD-0C4A-4462-AAA6-A40B839B76CB}" type="presParOf" srcId="{EC4DBF95-5F69-4B40-A6E6-0AE4FF03EB9D}" destId="{31680AAE-45D5-46B2-9F44-4D44DAAE980D}" srcOrd="3" destOrd="0" presId="urn:microsoft.com/office/officeart/2018/2/layout/IconVerticalSolidList"/>
    <dgm:cxn modelId="{F27AD5FB-0F05-4FA4-8F55-CE3396226F75}" type="presParOf" srcId="{C996ABFA-B700-4CAD-B323-51AC287A35B4}" destId="{99F51058-E88D-47BC-8267-70E7964CF8AB}" srcOrd="3" destOrd="0" presId="urn:microsoft.com/office/officeart/2018/2/layout/IconVerticalSolidList"/>
    <dgm:cxn modelId="{87541D09-0745-43F8-943C-F5EF64374856}" type="presParOf" srcId="{C996ABFA-B700-4CAD-B323-51AC287A35B4}" destId="{1FEFFFC6-2517-4D51-B708-7A5FF625C0D3}" srcOrd="4" destOrd="0" presId="urn:microsoft.com/office/officeart/2018/2/layout/IconVerticalSolidList"/>
    <dgm:cxn modelId="{ACF2B62D-D642-46C9-88B7-94ED00260D56}" type="presParOf" srcId="{1FEFFFC6-2517-4D51-B708-7A5FF625C0D3}" destId="{2143A4E9-08A7-43E8-8B34-EE3BCFD5F46E}" srcOrd="0" destOrd="0" presId="urn:microsoft.com/office/officeart/2018/2/layout/IconVerticalSolidList"/>
    <dgm:cxn modelId="{EB609D6C-892C-46E3-9DB2-AE583C323C7D}" type="presParOf" srcId="{1FEFFFC6-2517-4D51-B708-7A5FF625C0D3}" destId="{AECBFED2-ED2D-4E72-9C72-6F0B8456E81D}" srcOrd="1" destOrd="0" presId="urn:microsoft.com/office/officeart/2018/2/layout/IconVerticalSolidList"/>
    <dgm:cxn modelId="{33C8ACA3-C2D3-4DBF-812B-F7427412EFD6}" type="presParOf" srcId="{1FEFFFC6-2517-4D51-B708-7A5FF625C0D3}" destId="{3F55B2DA-F227-417D-BC40-3ECD7DFAF03C}" srcOrd="2" destOrd="0" presId="urn:microsoft.com/office/officeart/2018/2/layout/IconVerticalSolidList"/>
    <dgm:cxn modelId="{551FF18D-3EC1-4DE9-995C-22CF5C5789FD}" type="presParOf" srcId="{1FEFFFC6-2517-4D51-B708-7A5FF625C0D3}" destId="{B5F544D4-4C06-4E30-B9C5-1DF4E21895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8F646-C643-438D-813B-5C86EA624EBA}">
      <dsp:nvSpPr>
        <dsp:cNvPr id="0" name=""/>
        <dsp:cNvSpPr/>
      </dsp:nvSpPr>
      <dsp:spPr>
        <a:xfrm>
          <a:off x="393969" y="200"/>
          <a:ext cx="947882" cy="9478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1400-D8C5-4B66-B3BD-B9D775CA098C}">
      <dsp:nvSpPr>
        <dsp:cNvPr id="0" name=""/>
        <dsp:cNvSpPr/>
      </dsp:nvSpPr>
      <dsp:spPr>
        <a:xfrm>
          <a:off x="595977" y="202208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E7116-E240-491D-94A8-1F6C03784990}">
      <dsp:nvSpPr>
        <dsp:cNvPr id="0" name=""/>
        <dsp:cNvSpPr/>
      </dsp:nvSpPr>
      <dsp:spPr>
        <a:xfrm>
          <a:off x="90958" y="1243325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Unified Food Delivery Operations</a:t>
          </a:r>
          <a:r>
            <a:rPr lang="en-US" sz="1100" kern="1200" dirty="0"/>
            <a:t>: Integration of food delivery elements into one system.</a:t>
          </a:r>
        </a:p>
      </dsp:txBody>
      <dsp:txXfrm>
        <a:off x="90958" y="1243325"/>
        <a:ext cx="1553906" cy="738105"/>
      </dsp:txXfrm>
    </dsp:sp>
    <dsp:sp modelId="{5C2C33C0-4144-4C90-A389-10838B17938D}">
      <dsp:nvSpPr>
        <dsp:cNvPr id="0" name=""/>
        <dsp:cNvSpPr/>
      </dsp:nvSpPr>
      <dsp:spPr>
        <a:xfrm>
          <a:off x="2219809" y="200"/>
          <a:ext cx="947882" cy="9478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FB6ED-53EB-44FD-B428-1DBE3F2A3478}">
      <dsp:nvSpPr>
        <dsp:cNvPr id="0" name=""/>
        <dsp:cNvSpPr/>
      </dsp:nvSpPr>
      <dsp:spPr>
        <a:xfrm>
          <a:off x="2421817" y="202208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04FAB-5D72-4826-853B-C932680154F8}">
      <dsp:nvSpPr>
        <dsp:cNvPr id="0" name=""/>
        <dsp:cNvSpPr/>
      </dsp:nvSpPr>
      <dsp:spPr>
        <a:xfrm>
          <a:off x="1916797" y="1243325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Objective:</a:t>
          </a:r>
          <a:r>
            <a:rPr lang="en-US" sz="1100" kern="1200" dirty="0"/>
            <a:t> Streamline food delivery processes from order to delivery.</a:t>
          </a:r>
        </a:p>
      </dsp:txBody>
      <dsp:txXfrm>
        <a:off x="1916797" y="1243325"/>
        <a:ext cx="1553906" cy="738105"/>
      </dsp:txXfrm>
    </dsp:sp>
    <dsp:sp modelId="{43828507-E014-49B9-82DE-178F5CBE75E8}">
      <dsp:nvSpPr>
        <dsp:cNvPr id="0" name=""/>
        <dsp:cNvSpPr/>
      </dsp:nvSpPr>
      <dsp:spPr>
        <a:xfrm>
          <a:off x="4045649" y="200"/>
          <a:ext cx="947882" cy="9478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EF749-5CEC-4F9C-8288-1EAD6156BCC3}">
      <dsp:nvSpPr>
        <dsp:cNvPr id="0" name=""/>
        <dsp:cNvSpPr/>
      </dsp:nvSpPr>
      <dsp:spPr>
        <a:xfrm>
          <a:off x="4247657" y="202208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1264D-9207-4FBF-8E89-D8A95DB9A3CB}">
      <dsp:nvSpPr>
        <dsp:cNvPr id="0" name=""/>
        <dsp:cNvSpPr/>
      </dsp:nvSpPr>
      <dsp:spPr>
        <a:xfrm>
          <a:off x="3742637" y="1243325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Components:</a:t>
          </a:r>
          <a:r>
            <a:rPr lang="en-US" sz="1100" kern="1200" dirty="0"/>
            <a:t> Order management, delivery logistics, fleet management, customer service.</a:t>
          </a:r>
        </a:p>
      </dsp:txBody>
      <dsp:txXfrm>
        <a:off x="3742637" y="1243325"/>
        <a:ext cx="1553906" cy="738105"/>
      </dsp:txXfrm>
    </dsp:sp>
    <dsp:sp modelId="{5DADA4C7-5BA7-462D-813B-0BAC456F89CA}">
      <dsp:nvSpPr>
        <dsp:cNvPr id="0" name=""/>
        <dsp:cNvSpPr/>
      </dsp:nvSpPr>
      <dsp:spPr>
        <a:xfrm>
          <a:off x="393969" y="2369907"/>
          <a:ext cx="947882" cy="9478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B1379-B079-46BE-8141-7B7DDDA61DEC}">
      <dsp:nvSpPr>
        <dsp:cNvPr id="0" name=""/>
        <dsp:cNvSpPr/>
      </dsp:nvSpPr>
      <dsp:spPr>
        <a:xfrm>
          <a:off x="595977" y="2571915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4CAC5-3ECD-4E98-8EA3-93B2A4F253CA}">
      <dsp:nvSpPr>
        <dsp:cNvPr id="0" name=""/>
        <dsp:cNvSpPr/>
      </dsp:nvSpPr>
      <dsp:spPr>
        <a:xfrm>
          <a:off x="90958" y="3613032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Benefits: </a:t>
          </a:r>
          <a:r>
            <a:rPr lang="en-US" sz="1100" kern="1200" dirty="0"/>
            <a:t>Enhanced efficiency, cost savings, improved customer experience, data-driven insights.</a:t>
          </a:r>
        </a:p>
      </dsp:txBody>
      <dsp:txXfrm>
        <a:off x="90958" y="3613032"/>
        <a:ext cx="1553906" cy="738105"/>
      </dsp:txXfrm>
    </dsp:sp>
    <dsp:sp modelId="{EB73D631-AD1E-4BF6-A818-6D1D9DB7AB2B}">
      <dsp:nvSpPr>
        <dsp:cNvPr id="0" name=""/>
        <dsp:cNvSpPr/>
      </dsp:nvSpPr>
      <dsp:spPr>
        <a:xfrm>
          <a:off x="2219809" y="2369907"/>
          <a:ext cx="947882" cy="9478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69748-4AE3-4545-808A-F4BDF40E473B}">
      <dsp:nvSpPr>
        <dsp:cNvPr id="0" name=""/>
        <dsp:cNvSpPr/>
      </dsp:nvSpPr>
      <dsp:spPr>
        <a:xfrm>
          <a:off x="2421817" y="2571915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03A04-F12C-4996-834F-DD783A359D61}">
      <dsp:nvSpPr>
        <dsp:cNvPr id="0" name=""/>
        <dsp:cNvSpPr/>
      </dsp:nvSpPr>
      <dsp:spPr>
        <a:xfrm>
          <a:off x="1916797" y="3613032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Key Players:</a:t>
          </a:r>
          <a:r>
            <a:rPr lang="en-US" sz="1100" kern="1200" dirty="0"/>
            <a:t> Restaurants, delivery partners, technology providers, customers.</a:t>
          </a:r>
        </a:p>
      </dsp:txBody>
      <dsp:txXfrm>
        <a:off x="1916797" y="3613032"/>
        <a:ext cx="1553906" cy="738105"/>
      </dsp:txXfrm>
    </dsp:sp>
    <dsp:sp modelId="{1A2BC039-7FC7-4F45-9DCD-431468F13395}">
      <dsp:nvSpPr>
        <dsp:cNvPr id="0" name=""/>
        <dsp:cNvSpPr/>
      </dsp:nvSpPr>
      <dsp:spPr>
        <a:xfrm>
          <a:off x="4045649" y="2369907"/>
          <a:ext cx="947882" cy="9478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7A42E-2CFC-4B79-9A4C-23C82EB41FCF}">
      <dsp:nvSpPr>
        <dsp:cNvPr id="0" name=""/>
        <dsp:cNvSpPr/>
      </dsp:nvSpPr>
      <dsp:spPr>
        <a:xfrm>
          <a:off x="4247657" y="2571915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6CF9A-43FC-4031-94CA-318D23DE13D7}">
      <dsp:nvSpPr>
        <dsp:cNvPr id="0" name=""/>
        <dsp:cNvSpPr/>
      </dsp:nvSpPr>
      <dsp:spPr>
        <a:xfrm>
          <a:off x="3742637" y="3613032"/>
          <a:ext cx="1553906" cy="7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Challenges:</a:t>
          </a:r>
          <a:r>
            <a:rPr lang="en-US" sz="1100" kern="1200" dirty="0"/>
            <a:t> Integration complexity, operational coordination.</a:t>
          </a:r>
        </a:p>
      </dsp:txBody>
      <dsp:txXfrm>
        <a:off x="3742637" y="3613032"/>
        <a:ext cx="1553906" cy="738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66B72-D0E7-4535-A63E-918DE9179BAE}">
      <dsp:nvSpPr>
        <dsp:cNvPr id="0" name=""/>
        <dsp:cNvSpPr/>
      </dsp:nvSpPr>
      <dsp:spPr>
        <a:xfrm>
          <a:off x="0" y="390"/>
          <a:ext cx="5754896" cy="913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D31F2-BBDD-4EBE-BB5E-B32E80576F42}">
      <dsp:nvSpPr>
        <dsp:cNvPr id="0" name=""/>
        <dsp:cNvSpPr/>
      </dsp:nvSpPr>
      <dsp:spPr>
        <a:xfrm>
          <a:off x="276284" y="205891"/>
          <a:ext cx="502335" cy="502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49652-7A85-4A87-8640-EE0CCEBAE64B}">
      <dsp:nvSpPr>
        <dsp:cNvPr id="0" name=""/>
        <dsp:cNvSpPr/>
      </dsp:nvSpPr>
      <dsp:spPr>
        <a:xfrm>
          <a:off x="1054905" y="390"/>
          <a:ext cx="4699990" cy="913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62" tIns="96662" rIns="96662" bIns="96662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Integration complexity may hinder the seamless merging of diverse technological platforms.</a:t>
          </a:r>
          <a:endParaRPr lang="en-US" sz="1500" kern="1200"/>
        </a:p>
      </dsp:txBody>
      <dsp:txXfrm>
        <a:off x="1054905" y="390"/>
        <a:ext cx="4699990" cy="913338"/>
      </dsp:txXfrm>
    </dsp:sp>
    <dsp:sp modelId="{CCB71301-BF57-4638-9BA2-4A9A46F9E9B9}">
      <dsp:nvSpPr>
        <dsp:cNvPr id="0" name=""/>
        <dsp:cNvSpPr/>
      </dsp:nvSpPr>
      <dsp:spPr>
        <a:xfrm>
          <a:off x="0" y="1142062"/>
          <a:ext cx="5754896" cy="913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15641-DC44-4922-BC49-2D6707A03BF4}">
      <dsp:nvSpPr>
        <dsp:cNvPr id="0" name=""/>
        <dsp:cNvSpPr/>
      </dsp:nvSpPr>
      <dsp:spPr>
        <a:xfrm>
          <a:off x="276284" y="1347564"/>
          <a:ext cx="502335" cy="502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80AAE-45D5-46B2-9F44-4D44DAAE980D}">
      <dsp:nvSpPr>
        <dsp:cNvPr id="0" name=""/>
        <dsp:cNvSpPr/>
      </dsp:nvSpPr>
      <dsp:spPr>
        <a:xfrm>
          <a:off x="1054905" y="1142062"/>
          <a:ext cx="4699990" cy="913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62" tIns="96662" rIns="96662" bIns="96662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Operational coordination challenges may arise among stakeholders like restaurants and delivery partners.</a:t>
          </a:r>
          <a:endParaRPr lang="en-US" sz="1500" kern="1200"/>
        </a:p>
      </dsp:txBody>
      <dsp:txXfrm>
        <a:off x="1054905" y="1142062"/>
        <a:ext cx="4699990" cy="913338"/>
      </dsp:txXfrm>
    </dsp:sp>
    <dsp:sp modelId="{2143A4E9-08A7-43E8-8B34-EE3BCFD5F46E}">
      <dsp:nvSpPr>
        <dsp:cNvPr id="0" name=""/>
        <dsp:cNvSpPr/>
      </dsp:nvSpPr>
      <dsp:spPr>
        <a:xfrm>
          <a:off x="0" y="2283735"/>
          <a:ext cx="5754896" cy="913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BFED2-ED2D-4E72-9C72-6F0B8456E81D}">
      <dsp:nvSpPr>
        <dsp:cNvPr id="0" name=""/>
        <dsp:cNvSpPr/>
      </dsp:nvSpPr>
      <dsp:spPr>
        <a:xfrm>
          <a:off x="276284" y="2489236"/>
          <a:ext cx="502335" cy="502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544D4-4C06-4E30-B9C5-1DF4E2189519}">
      <dsp:nvSpPr>
        <dsp:cNvPr id="0" name=""/>
        <dsp:cNvSpPr/>
      </dsp:nvSpPr>
      <dsp:spPr>
        <a:xfrm>
          <a:off x="1054905" y="2283735"/>
          <a:ext cx="4699990" cy="913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62" tIns="96662" rIns="96662" bIns="96662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Ensuring scalability and adaptability to changing market demands poses a significant concern for the unified food delivery system.</a:t>
          </a:r>
          <a:endParaRPr lang="en-US" sz="1500" kern="1200"/>
        </a:p>
      </dsp:txBody>
      <dsp:txXfrm>
        <a:off x="1054905" y="2283735"/>
        <a:ext cx="4699990" cy="913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3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9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8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5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6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2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1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16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1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chnofaq.org/posts/2019/10/how-are-food-delivery-apps-revolutionizing-the-restaurant-industry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gs.hss.ed.ac.uk/pubs-and-publications/2016/10/17/preparing-for-your-literature-review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pples on a weighing scale">
            <a:extLst>
              <a:ext uri="{FF2B5EF4-FFF2-40B4-BE49-F238E27FC236}">
                <a16:creationId xmlns:a16="http://schemas.microsoft.com/office/drawing/2014/main" id="{A909EDA4-119F-6E60-8332-6032F8143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56" r="-1" b="23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5F18A-36A5-CCC0-8C73-A15940EC7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035" y="2404361"/>
            <a:ext cx="3555692" cy="2042712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dern Love"/>
                <a:cs typeface="Calibri Light"/>
              </a:rPr>
              <a:t>Unified Food Delivery Operations</a:t>
            </a:r>
            <a:br>
              <a:rPr lang="en-US" sz="3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</a:br>
            <a:endParaRPr 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phone with a screen on it surrounded by food&#10;&#10;Description automatically generated">
            <a:extLst>
              <a:ext uri="{FF2B5EF4-FFF2-40B4-BE49-F238E27FC236}">
                <a16:creationId xmlns:a16="http://schemas.microsoft.com/office/drawing/2014/main" id="{6F24D311-3CF7-4B9D-D34E-38FCBED1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194" r="19625" b="-1"/>
          <a:stretch/>
        </p:blipFill>
        <p:spPr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5AFE8-77BA-F02C-A169-B6C94FC0B182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838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A7BAB865-C263-7802-ED37-865825BD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60" y="643467"/>
            <a:ext cx="757968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11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C897D-97D6-93F7-A4CE-4AC19E42A17E}"/>
              </a:ext>
            </a:extLst>
          </p:cNvPr>
          <p:cNvSpPr txBox="1"/>
          <p:nvPr/>
        </p:nvSpPr>
        <p:spPr>
          <a:xfrm>
            <a:off x="2486781" y="237067"/>
            <a:ext cx="66862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3000" b="1" dirty="0">
                <a:latin typeface="Bookman Old Style"/>
              </a:rPr>
              <a:t>FRONT END USER INTERFACE</a:t>
            </a:r>
            <a:r>
              <a:rPr lang="en-US" sz="3000" b="1" dirty="0">
                <a:latin typeface="Bookman Old Style"/>
                <a:ea typeface="Roboto Black"/>
                <a:cs typeface="Roboto Black"/>
              </a:rPr>
              <a:t>​</a:t>
            </a:r>
            <a:endParaRPr lang="en-US" b="1">
              <a:latin typeface="Bookman Old Style"/>
              <a:cs typeface="Calibri"/>
            </a:endParaRPr>
          </a:p>
        </p:txBody>
      </p:sp>
      <p:pic>
        <p:nvPicPr>
          <p:cNvPr id="15" name="Picture 14" descr="A screenshot of a login page&#10;&#10;Description automatically generated">
            <a:extLst>
              <a:ext uri="{FF2B5EF4-FFF2-40B4-BE49-F238E27FC236}">
                <a16:creationId xmlns:a16="http://schemas.microsoft.com/office/drawing/2014/main" id="{39A5F87E-998D-9B67-F7EE-2A9100AC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9" y="2220915"/>
            <a:ext cx="4572000" cy="30209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 descr="A close-up of food&#10;&#10;Description automatically generated">
            <a:extLst>
              <a:ext uri="{FF2B5EF4-FFF2-40B4-BE49-F238E27FC236}">
                <a16:creationId xmlns:a16="http://schemas.microsoft.com/office/drawing/2014/main" id="{3EB65863-93E8-8CF6-020A-234A45E0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90" y="2217893"/>
            <a:ext cx="5213048" cy="30103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C9D35B-2B53-BDBE-46F7-FB4CD2ED5333}"/>
              </a:ext>
            </a:extLst>
          </p:cNvPr>
          <p:cNvSpPr txBox="1"/>
          <p:nvPr/>
        </p:nvSpPr>
        <p:spPr>
          <a:xfrm>
            <a:off x="1324428" y="153609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LOGIN WINDOW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977B8B-46A5-116E-DBD7-D2ADB92FA7E4}"/>
              </a:ext>
            </a:extLst>
          </p:cNvPr>
          <p:cNvSpPr txBox="1"/>
          <p:nvPr/>
        </p:nvSpPr>
        <p:spPr>
          <a:xfrm>
            <a:off x="8038495" y="15312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25038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food&#10;&#10;Description automatically generated">
            <a:extLst>
              <a:ext uri="{FF2B5EF4-FFF2-40B4-BE49-F238E27FC236}">
                <a16:creationId xmlns:a16="http://schemas.microsoft.com/office/drawing/2014/main" id="{5B1A8332-F14F-8A95-02C1-3EA85163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49" y="361227"/>
            <a:ext cx="7184570" cy="29424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 descr="A screenshot of a food menu&#10;&#10;Description automatically generated">
            <a:extLst>
              <a:ext uri="{FF2B5EF4-FFF2-40B4-BE49-F238E27FC236}">
                <a16:creationId xmlns:a16="http://schemas.microsoft.com/office/drawing/2014/main" id="{45491C29-307E-D267-6E69-3795BB77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24" y="3853726"/>
            <a:ext cx="7184571" cy="27490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74AB2-EA27-3977-D3F7-965BBE6504F9}"/>
              </a:ext>
            </a:extLst>
          </p:cNvPr>
          <p:cNvSpPr txBox="1"/>
          <p:nvPr/>
        </p:nvSpPr>
        <p:spPr>
          <a:xfrm>
            <a:off x="309638" y="13498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HOME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8711C-2D9A-F220-0561-1C5622C45FB5}"/>
              </a:ext>
            </a:extLst>
          </p:cNvPr>
          <p:cNvSpPr txBox="1"/>
          <p:nvPr/>
        </p:nvSpPr>
        <p:spPr>
          <a:xfrm>
            <a:off x="309638" y="486954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FAMOUS 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FEATURE</a:t>
            </a:r>
          </a:p>
          <a:p>
            <a:r>
              <a:rPr lang="en-US" dirty="0">
                <a:cs typeface="Calibri"/>
              </a:rPr>
              <a:t>FOODS</a:t>
            </a:r>
          </a:p>
        </p:txBody>
      </p:sp>
    </p:spTree>
    <p:extLst>
      <p:ext uri="{BB962C8B-B14F-4D97-AF65-F5344CB8AC3E}">
        <p14:creationId xmlns:p14="http://schemas.microsoft.com/office/powerpoint/2010/main" val="177449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food menu&#10;&#10;Description automatically generated">
            <a:extLst>
              <a:ext uri="{FF2B5EF4-FFF2-40B4-BE49-F238E27FC236}">
                <a16:creationId xmlns:a16="http://schemas.microsoft.com/office/drawing/2014/main" id="{94BD6653-85CA-0DF0-7C1F-29C2AC96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62" y="284208"/>
            <a:ext cx="6096000" cy="29029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 descr="A screenshot of a menu&#10;&#10;Description automatically generated">
            <a:extLst>
              <a:ext uri="{FF2B5EF4-FFF2-40B4-BE49-F238E27FC236}">
                <a16:creationId xmlns:a16="http://schemas.microsoft.com/office/drawing/2014/main" id="{D288C76B-C88B-49A1-6668-B61621C9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38" y="3837184"/>
            <a:ext cx="6096000" cy="27382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38770-78DE-4289-ADB8-34C5CD0252DA}"/>
              </a:ext>
            </a:extLst>
          </p:cNvPr>
          <p:cNvSpPr txBox="1"/>
          <p:nvPr/>
        </p:nvSpPr>
        <p:spPr>
          <a:xfrm>
            <a:off x="152400" y="67249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FOOD WINDOW ON NAVIGATION BAR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E14C0-7BA6-BF58-AC52-C54E225008E0}"/>
              </a:ext>
            </a:extLst>
          </p:cNvPr>
          <p:cNvSpPr txBox="1"/>
          <p:nvPr/>
        </p:nvSpPr>
        <p:spPr>
          <a:xfrm>
            <a:off x="309638" y="50267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ORDER SECTION</a:t>
            </a:r>
          </a:p>
          <a:p>
            <a:r>
              <a:rPr lang="en-US" dirty="0">
                <a:cs typeface="Calibri"/>
              </a:rPr>
              <a:t>ON NAVIGATION BAR</a:t>
            </a:r>
          </a:p>
        </p:txBody>
      </p:sp>
    </p:spTree>
    <p:extLst>
      <p:ext uri="{BB962C8B-B14F-4D97-AF65-F5344CB8AC3E}">
        <p14:creationId xmlns:p14="http://schemas.microsoft.com/office/powerpoint/2010/main" val="120231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login page&#10;&#10;Description automatically generated">
            <a:extLst>
              <a:ext uri="{FF2B5EF4-FFF2-40B4-BE49-F238E27FC236}">
                <a16:creationId xmlns:a16="http://schemas.microsoft.com/office/drawing/2014/main" id="{DEC1D827-6820-4499-FB82-D74A68A3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266266"/>
            <a:ext cx="5116286" cy="33984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 descr="A screenshot of a menu&#10;&#10;Description automatically generated">
            <a:extLst>
              <a:ext uri="{FF2B5EF4-FFF2-40B4-BE49-F238E27FC236}">
                <a16:creationId xmlns:a16="http://schemas.microsoft.com/office/drawing/2014/main" id="{0AF76699-6F7C-883A-6707-237974D4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76" y="3262862"/>
            <a:ext cx="5733144" cy="32669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93D97D-0F7E-37DC-1DEF-0E8998E6B6B4}"/>
              </a:ext>
            </a:extLst>
          </p:cNvPr>
          <p:cNvSpPr txBox="1"/>
          <p:nvPr/>
        </p:nvSpPr>
        <p:spPr>
          <a:xfrm>
            <a:off x="6635448" y="1156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ADMIN LOGIN WINDOW​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AB722-9FFB-2033-F4FC-B22254024B90}"/>
              </a:ext>
            </a:extLst>
          </p:cNvPr>
          <p:cNvSpPr txBox="1"/>
          <p:nvPr/>
        </p:nvSpPr>
        <p:spPr>
          <a:xfrm>
            <a:off x="1676400" y="4893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4071341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4383733-EA66-D91E-E1D1-6540FE4D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9" y="420906"/>
            <a:ext cx="6301619" cy="24239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A851D5-4BFB-988B-71AF-8BB337DD3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4" y="3441693"/>
            <a:ext cx="6096000" cy="30060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B3A31-4D3A-4F16-F7ED-316148A951C0}"/>
              </a:ext>
            </a:extLst>
          </p:cNvPr>
          <p:cNvSpPr txBox="1"/>
          <p:nvPr/>
        </p:nvSpPr>
        <p:spPr>
          <a:xfrm>
            <a:off x="1434495" y="11079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MANAGE USERS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3D849-579D-EEC4-C08C-8893042D11A8}"/>
              </a:ext>
            </a:extLst>
          </p:cNvPr>
          <p:cNvSpPr txBox="1"/>
          <p:nvPr/>
        </p:nvSpPr>
        <p:spPr>
          <a:xfrm>
            <a:off x="7022495" y="49421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MANAGE CATEGORY</a:t>
            </a:r>
          </a:p>
        </p:txBody>
      </p:sp>
    </p:spTree>
    <p:extLst>
      <p:ext uri="{BB962C8B-B14F-4D97-AF65-F5344CB8AC3E}">
        <p14:creationId xmlns:p14="http://schemas.microsoft.com/office/powerpoint/2010/main" val="333368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B30DE7F-B220-11CA-8DE5-8A516CA8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8" y="401789"/>
            <a:ext cx="6096000" cy="26193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 descr="A screenshot of a contact us&#10;&#10;Description automatically generated">
            <a:extLst>
              <a:ext uri="{FF2B5EF4-FFF2-40B4-BE49-F238E27FC236}">
                <a16:creationId xmlns:a16="http://schemas.microsoft.com/office/drawing/2014/main" id="{297E67E1-EF76-7C20-177A-215F9F1E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76" y="3821718"/>
            <a:ext cx="6096000" cy="26722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E0252-D1F9-6334-6226-C891E99E9F36}"/>
              </a:ext>
            </a:extLst>
          </p:cNvPr>
          <p:cNvSpPr txBox="1"/>
          <p:nvPr/>
        </p:nvSpPr>
        <p:spPr>
          <a:xfrm>
            <a:off x="7312781" y="15433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MANAGE FOOD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3DEA6-E8FA-BF65-A774-B9EBEB52060E}"/>
              </a:ext>
            </a:extLst>
          </p:cNvPr>
          <p:cNvSpPr txBox="1"/>
          <p:nvPr/>
        </p:nvSpPr>
        <p:spPr>
          <a:xfrm>
            <a:off x="696686" y="4639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MANAGE ORDER</a:t>
            </a:r>
          </a:p>
        </p:txBody>
      </p:sp>
    </p:spTree>
    <p:extLst>
      <p:ext uri="{BB962C8B-B14F-4D97-AF65-F5344CB8AC3E}">
        <p14:creationId xmlns:p14="http://schemas.microsoft.com/office/powerpoint/2010/main" val="46362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lloween Food Free Stock Photo - Public Domain Pictures">
            <a:extLst>
              <a:ext uri="{FF2B5EF4-FFF2-40B4-BE49-F238E27FC236}">
                <a16:creationId xmlns:a16="http://schemas.microsoft.com/office/drawing/2014/main" id="{CAE3E217-9525-7EAA-6B00-95D57067B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8" b="271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69E20-8482-5E93-E02C-7BF96F7582A3}"/>
              </a:ext>
            </a:extLst>
          </p:cNvPr>
          <p:cNvSpPr txBox="1"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Bookman Old Style"/>
                <a:ea typeface="+mj-ea"/>
                <a:cs typeface="+mj-cs"/>
              </a:rPr>
              <a:t>CONCLUSION​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C16A8-CC42-73BF-DD93-C476824BDECF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Unified food delivery systems show promise in enhancing efficiency and customer satisfaction. 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Despite challenges like integration complexities, empirical evidence indicates notable improvements in delivery times and cost-effectiveness. 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 Theoretical frameworks highlight the transformative potential and offer practical insights for stakeholders.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 Collaboration and innovation are crucial for ongoing optimization, ensuring adaptability and progress in the dynamic food delivery landscape.</a:t>
            </a:r>
          </a:p>
        </p:txBody>
      </p:sp>
    </p:spTree>
    <p:extLst>
      <p:ext uri="{BB962C8B-B14F-4D97-AF65-F5344CB8AC3E}">
        <p14:creationId xmlns:p14="http://schemas.microsoft.com/office/powerpoint/2010/main" val="73525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6D56E-0F26-5F8B-C79A-10DB6AF5842F}"/>
              </a:ext>
            </a:extLst>
          </p:cNvPr>
          <p:cNvSpPr txBox="1"/>
          <p:nvPr/>
        </p:nvSpPr>
        <p:spPr>
          <a:xfrm>
            <a:off x="2187363" y="595092"/>
            <a:ext cx="5801917" cy="71685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latin typeface="Bookman Old Style"/>
                <a:ea typeface="+mj-ea"/>
                <a:cs typeface="+mj-cs"/>
              </a:rPr>
              <a:t>REFERENCES​</a:t>
            </a:r>
          </a:p>
        </p:txBody>
      </p:sp>
      <p:pic>
        <p:nvPicPr>
          <p:cNvPr id="23" name="Graphic 22" descr="Classroom">
            <a:extLst>
              <a:ext uri="{FF2B5EF4-FFF2-40B4-BE49-F238E27FC236}">
                <a16:creationId xmlns:a16="http://schemas.microsoft.com/office/drawing/2014/main" id="{B764AF0D-DA9D-3AFB-052C-255D9B69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6E0317-CA30-AAEC-8D1E-9960AB48D1F5}"/>
              </a:ext>
            </a:extLst>
          </p:cNvPr>
          <p:cNvSpPr txBox="1"/>
          <p:nvPr/>
        </p:nvSpPr>
        <p:spPr>
          <a:xfrm>
            <a:off x="2296221" y="1713473"/>
            <a:ext cx="8160488" cy="43430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W3Schools. (n.d.). "HTML Tutorial." [Online]. Available: [https://www.w3schools.com/html/](https://www.w3schools.com/html/)</a:t>
            </a: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CSS-Tricks. (n.d.). "A Complete Guide to Flexbox." [Online]. Available: [https://css-tricks.com/snippets/css/a-guide-to-flexbox/](https://css-tricks.com/snippets/css/a-guide-to-flexbox/)</a:t>
            </a: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Adobe XD. (n.d.). "Adobe XD Tutorial: A Beginner's Guide." [Online]. Available: [https://www.adobe.com/products/xd/learn/get-started.html](https://www.adobe.com/products/xd/learn/get-started.html)</a:t>
            </a: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Nielsen Norman Group. (2022). "10 Usability Heuristics for User Interface Design." [Online]. Available: [https://www.nngroup.com/articles/ten-usability-heuristics/](https://www.nngroup.com/articles/ten-usability-heuristics/)</a:t>
            </a: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Medium. (2023). "The Difference Between UX And UI Design - A Layman’s Guide." [Online]. Available: [https://uxdesign.cc/the-difference-between-ux-and-ui-design-a-laymans-guide-9a64e84502ee](https://uxdesign.cc/the-difference-between-ux-and-ui-design-a-laymans-guide-9a64e84502ee)</a:t>
            </a: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Harvard Business Review. (2018). "The Food Delivery War Is Still On." [Online]. Available: [https://hbr.org/2018/11/the-food-delivery-war-is-still-on](https://hbr.org/2018/11/the-food-delivery-war-is-still-on)</a:t>
            </a:r>
            <a:endParaRPr lang="en-US" sz="1200" b="1" dirty="0">
              <a:cs typeface="Calibri"/>
            </a:endParaRPr>
          </a:p>
        </p:txBody>
      </p:sp>
      <p:pic>
        <p:nvPicPr>
          <p:cNvPr id="25" name="Graphic 24" descr="Classroom">
            <a:extLst>
              <a:ext uri="{FF2B5EF4-FFF2-40B4-BE49-F238E27FC236}">
                <a16:creationId xmlns:a16="http://schemas.microsoft.com/office/drawing/2014/main" id="{414CA2C2-CBD2-442F-B098-107CC39F0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37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E3C1B0-BA96-3F5E-C539-818C996E6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2" b="203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86BB-0776-949A-3C1E-49E28C3F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  <a:latin typeface="Bookman Old Style"/>
              </a:rPr>
              <a:t>THANK YOU</a:t>
            </a:r>
            <a:endParaRPr lang="en-US" sz="5200" dirty="0">
              <a:solidFill>
                <a:srgbClr val="FFFFFF"/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48328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8E5352E-D68C-865D-E318-91A3D09099D2}"/>
              </a:ext>
            </a:extLst>
          </p:cNvPr>
          <p:cNvSpPr/>
          <p:nvPr/>
        </p:nvSpPr>
        <p:spPr>
          <a:xfrm>
            <a:off x="423333" y="2358571"/>
            <a:ext cx="2431142" cy="16328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6BC56-7B43-70AF-FD1A-5A3698BC0206}"/>
              </a:ext>
            </a:extLst>
          </p:cNvPr>
          <p:cNvSpPr/>
          <p:nvPr/>
        </p:nvSpPr>
        <p:spPr>
          <a:xfrm>
            <a:off x="5887022" y="2103349"/>
            <a:ext cx="5661511" cy="2651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037F9-0A9E-5BC6-3745-58E0C2937880}"/>
              </a:ext>
            </a:extLst>
          </p:cNvPr>
          <p:cNvSpPr txBox="1"/>
          <p:nvPr/>
        </p:nvSpPr>
        <p:spPr>
          <a:xfrm>
            <a:off x="462038" y="2560143"/>
            <a:ext cx="2926851" cy="1262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900" b="1" kern="1200" dirty="0">
                <a:latin typeface="Aptos"/>
                <a:ea typeface="+mn-ea"/>
                <a:cs typeface="+mn-cs"/>
              </a:rPr>
              <a:t>   </a:t>
            </a:r>
            <a:r>
              <a:rPr lang="en-US" sz="1900" b="1" dirty="0">
                <a:latin typeface="Aptos"/>
              </a:rPr>
              <a:t>SUBMITTED TO</a:t>
            </a:r>
            <a:r>
              <a:rPr lang="en-US" sz="1900" b="1" kern="1200" dirty="0">
                <a:latin typeface="Aptos"/>
                <a:ea typeface="+mn-ea"/>
                <a:cs typeface="+mn-cs"/>
              </a:rPr>
              <a:t>:</a:t>
            </a:r>
          </a:p>
          <a:p>
            <a:pPr defTabSz="868680">
              <a:spcAft>
                <a:spcPts val="600"/>
              </a:spcAft>
            </a:pPr>
            <a:r>
              <a:rPr lang="en-US" sz="1450" b="1" kern="1200" dirty="0">
                <a:latin typeface="Aptos"/>
                <a:ea typeface="+mn-ea"/>
                <a:cs typeface="+mn-cs"/>
              </a:rPr>
              <a:t>     </a:t>
            </a:r>
            <a:r>
              <a:rPr lang="en-US" sz="1700" b="1" kern="1200" dirty="0" err="1">
                <a:latin typeface="Trebuchet MS"/>
                <a:ea typeface="+mn-ea"/>
                <a:cs typeface="+mn-cs"/>
              </a:rPr>
              <a:t>Prof.Vaishnavi</a:t>
            </a:r>
            <a:endParaRPr lang="en-US" sz="1700" b="1" kern="1200" dirty="0">
              <a:latin typeface="Trebuchet MS"/>
              <a:ea typeface="+mn-ea"/>
              <a:cs typeface="+mn-cs"/>
            </a:endParaRPr>
          </a:p>
          <a:p>
            <a:pPr defTabSz="868680">
              <a:spcAft>
                <a:spcPts val="600"/>
              </a:spcAft>
            </a:pPr>
            <a:r>
              <a:rPr lang="en-US" sz="1450" b="1" dirty="0">
                <a:latin typeface="Aptos"/>
              </a:rPr>
              <a:t>  </a:t>
            </a:r>
            <a:r>
              <a:rPr lang="en-US" sz="1450" b="1" kern="1200" dirty="0">
                <a:latin typeface="Aptos"/>
                <a:ea typeface="+mn-ea"/>
                <a:cs typeface="+mn-cs"/>
              </a:rPr>
              <a:t>Dept. of CS&amp;E, JSS STU                                Mysore </a:t>
            </a:r>
            <a:endParaRPr lang="en-US" sz="14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2A906-EBAE-AA8F-8DF8-403D392F142F}"/>
              </a:ext>
            </a:extLst>
          </p:cNvPr>
          <p:cNvSpPr txBox="1"/>
          <p:nvPr/>
        </p:nvSpPr>
        <p:spPr>
          <a:xfrm>
            <a:off x="6119734" y="2561828"/>
            <a:ext cx="5207666" cy="1715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PRASHANTH M         01JCE21CS074 </a:t>
            </a:r>
            <a:endParaRPr lang="en-US" sz="1710" b="1" kern="120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  <a:p>
            <a:pPr marL="271463" indent="-271463" defTabSz="868680">
              <a:spcAft>
                <a:spcPts val="600"/>
              </a:spcAft>
              <a:buFont typeface="Arial"/>
              <a:buChar char="•"/>
            </a:pPr>
            <a:endParaRPr lang="en-US" sz="1710" b="1" kern="120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  <a:p>
            <a:pPr defTabSz="868680">
              <a:spcAft>
                <a:spcPts val="600"/>
              </a:spcAft>
            </a:pPr>
            <a:r>
              <a:rPr lang="en-US" sz="171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     SHARATH HK             01JCE21CS090 </a:t>
            </a:r>
            <a:endParaRPr lang="en-US" sz="1710" b="1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71463" indent="-271463" defTabSz="868680">
              <a:spcAft>
                <a:spcPts val="600"/>
              </a:spcAft>
              <a:buFont typeface="Arial"/>
              <a:buChar char="•"/>
            </a:pPr>
            <a:endParaRPr lang="en-US" sz="1710" b="1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68680">
              <a:spcAft>
                <a:spcPts val="600"/>
              </a:spcAft>
            </a:pPr>
            <a:r>
              <a:rPr lang="en-US" sz="171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     M V NAGAVARDHAN VASIST     01JCE21CS058</a:t>
            </a:r>
            <a:endParaRPr lang="en-US" b="1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B12EE-DCCD-F20C-C0CA-A420A357C974}"/>
              </a:ext>
            </a:extLst>
          </p:cNvPr>
          <p:cNvCxnSpPr/>
          <p:nvPr/>
        </p:nvCxnSpPr>
        <p:spPr>
          <a:xfrm>
            <a:off x="4051904" y="423333"/>
            <a:ext cx="42577" cy="5696857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7759C0-6436-E33F-7E66-2528C1B11230}"/>
              </a:ext>
            </a:extLst>
          </p:cNvPr>
          <p:cNvSpPr txBox="1"/>
          <p:nvPr/>
        </p:nvSpPr>
        <p:spPr>
          <a:xfrm>
            <a:off x="7518400" y="1712686"/>
            <a:ext cx="27432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latin typeface="Aptos"/>
              </a:rPr>
              <a:t>SUBMITTED BY:</a:t>
            </a:r>
            <a:endParaRPr lang="en-US" dirty="0"/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AAA7C620-C093-8E8E-D047-E8A13CD14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9086" y="2560561"/>
            <a:ext cx="478972" cy="430593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58B8EE3-9E75-72D0-E54D-64DA90D13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275" y="3177419"/>
            <a:ext cx="430592" cy="491068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74098C26-968B-7ACA-9821-677A0051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0" y="3830560"/>
            <a:ext cx="418496" cy="4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3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od, Kitchen,spices, Spoon, Wood Free Stock Photo - Public Domain Pictures">
            <a:extLst>
              <a:ext uri="{FF2B5EF4-FFF2-40B4-BE49-F238E27FC236}">
                <a16:creationId xmlns:a16="http://schemas.microsoft.com/office/drawing/2014/main" id="{F7571DE3-A9BC-CC2C-0C0A-B61C96CED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" b="13385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74F2646-08C7-4051-81DA-751C43A03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6552F-C98B-4FBA-842F-3EF2D5AC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0081D-F08A-194C-737F-FFAD2291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900" y="1071349"/>
            <a:ext cx="5886449" cy="1211475"/>
          </a:xfrm>
        </p:spPr>
        <p:txBody>
          <a:bodyPr>
            <a:normAutofit/>
          </a:bodyPr>
          <a:lstStyle/>
          <a:p>
            <a:pPr algn="ctr"/>
            <a:r>
              <a:rPr lang="es" sz="3600" b="1" u="sng">
                <a:latin typeface="Bookman Old Style"/>
                <a:ea typeface="Roboto Black"/>
                <a:cs typeface="Roboto Black"/>
              </a:rPr>
              <a:t>ABSTRACT</a:t>
            </a:r>
            <a:endParaRPr lang="en-US" sz="3600" b="1" i="1" u="sng">
              <a:latin typeface="Bookman Old Style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5249" y="39510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98F7-188D-A986-4EAA-517E458F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84" y="2419350"/>
            <a:ext cx="5751481" cy="32376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endParaRPr lang="en-US" sz="1900" b="1">
              <a:cs typeface="Calibri"/>
            </a:endParaRPr>
          </a:p>
          <a:p>
            <a:r>
              <a:rPr lang="en-US" sz="1900" b="1">
                <a:ea typeface="+mn-lt"/>
                <a:cs typeface="+mn-lt"/>
              </a:rPr>
              <a:t>Significance:</a:t>
            </a:r>
            <a:r>
              <a:rPr lang="en-US" sz="1900">
                <a:ea typeface="+mn-lt"/>
                <a:cs typeface="+mn-lt"/>
              </a:rPr>
              <a:t> Integration of food delivery operations vital for efficiency and customer satisfaction.</a:t>
            </a:r>
          </a:p>
          <a:p>
            <a:r>
              <a:rPr lang="en-US" sz="1900" b="1">
                <a:ea typeface="+mn-lt"/>
                <a:cs typeface="+mn-lt"/>
              </a:rPr>
              <a:t>Concept:</a:t>
            </a:r>
            <a:r>
              <a:rPr lang="en-US" sz="1900">
                <a:ea typeface="+mn-lt"/>
                <a:cs typeface="+mn-lt"/>
              </a:rPr>
              <a:t> Unified food delivery operations streamline order processing, logistics, inventory, and customer service.</a:t>
            </a:r>
          </a:p>
          <a:p>
            <a:r>
              <a:rPr lang="en-US" sz="1900" b="1">
                <a:ea typeface="+mn-lt"/>
                <a:cs typeface="+mn-lt"/>
              </a:rPr>
              <a:t>Benefits: </a:t>
            </a:r>
            <a:r>
              <a:rPr lang="en-US" sz="1900">
                <a:ea typeface="+mn-lt"/>
                <a:cs typeface="+mn-lt"/>
              </a:rPr>
              <a:t>Centralization optimizes resource allocation, minimizes errors, and reduces delivery times.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Strategic Approach:</a:t>
            </a:r>
            <a:r>
              <a:rPr lang="en-US" sz="1900">
                <a:ea typeface="+mn-lt"/>
                <a:cs typeface="+mn-lt"/>
              </a:rPr>
              <a:t> Advanced technology and planning enhance operational efficiency.</a:t>
            </a:r>
            <a:endParaRPr lang="en-US" sz="1900"/>
          </a:p>
          <a:p>
            <a:pPr marL="0" indent="0">
              <a:buNone/>
            </a:pPr>
            <a:endParaRPr lang="en-US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279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60D35-B51E-C12E-28BF-BA515FEC3DDB}"/>
              </a:ext>
            </a:extLst>
          </p:cNvPr>
          <p:cNvSpPr txBox="1"/>
          <p:nvPr/>
        </p:nvSpPr>
        <p:spPr>
          <a:xfrm>
            <a:off x="838200" y="365125"/>
            <a:ext cx="5387502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Bookman Old Style"/>
                <a:ea typeface="+mj-ea"/>
                <a:cs typeface="+mj-cs"/>
              </a:rPr>
              <a:t>INTRODUCTION​</a:t>
            </a:r>
          </a:p>
        </p:txBody>
      </p:sp>
      <p:pic>
        <p:nvPicPr>
          <p:cNvPr id="91" name="Picture 90" descr="Free picture: wood, table, food, organic, nutrition, vegetable">
            <a:extLst>
              <a:ext uri="{FF2B5EF4-FFF2-40B4-BE49-F238E27FC236}">
                <a16:creationId xmlns:a16="http://schemas.microsoft.com/office/drawing/2014/main" id="{FF64B996-1314-8DD2-B8F2-B2FEA6213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8" r="16618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97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0613D36-B053-E1AF-D5BA-D12566BC29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254801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231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35E96-9757-6CC8-4C6B-880A825F41A3}"/>
              </a:ext>
            </a:extLst>
          </p:cNvPr>
          <p:cNvSpPr txBox="1"/>
          <p:nvPr/>
        </p:nvSpPr>
        <p:spPr>
          <a:xfrm>
            <a:off x="6513788" y="365125"/>
            <a:ext cx="5178676" cy="18073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Bookman Old Style"/>
                <a:ea typeface="+mj-ea"/>
                <a:cs typeface="+mj-cs"/>
              </a:rPr>
              <a:t>LITERATURE          REVIEW</a:t>
            </a:r>
          </a:p>
        </p:txBody>
      </p:sp>
      <p:pic>
        <p:nvPicPr>
          <p:cNvPr id="5" name="Picture 4" descr="A stack of books on a table&#10;&#10;Description automatically generated">
            <a:extLst>
              <a:ext uri="{FF2B5EF4-FFF2-40B4-BE49-F238E27FC236}">
                <a16:creationId xmlns:a16="http://schemas.microsoft.com/office/drawing/2014/main" id="{194B8CFB-73D7-E110-6341-81FB3189C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206" r="2026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90192-3A9B-009B-F490-9A903861CB8C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1900" b="1" dirty="0">
                <a:ea typeface="+mn-lt"/>
                <a:cs typeface="+mn-lt"/>
              </a:rPr>
              <a:t>Unified food delivery systems integrate order management, delivery logistics, and customer service for efficiency.</a:t>
            </a:r>
            <a:endParaRPr lang="en-US" sz="1900" b="1" dirty="0"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en-US" sz="1900" b="1" dirty="0">
                <a:ea typeface="+mn-lt"/>
                <a:cs typeface="+mn-lt"/>
              </a:rPr>
              <a:t>Empirical studies show improved delivery times and cost savings, despite integration complexities.</a:t>
            </a:r>
            <a:endParaRPr lang="en-US" b="1">
              <a:cs typeface="Calibri" panose="020F0502020204030204"/>
            </a:endParaRPr>
          </a:p>
          <a:p>
            <a:pPr marL="342900" indent="-342900">
              <a:buFont typeface="Wingdings"/>
              <a:buChar char="ü"/>
            </a:pPr>
            <a:r>
              <a:rPr lang="en-US" sz="1900" b="1" dirty="0">
                <a:ea typeface="+mn-lt"/>
                <a:cs typeface="+mn-lt"/>
              </a:rPr>
              <a:t>Theoretical frameworks emphasize transformative potential and practical implications.</a:t>
            </a:r>
            <a:endParaRPr lang="en-US" b="1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/>
              <a:buChar char="ü"/>
            </a:pPr>
            <a:r>
              <a:rPr lang="en-US" sz="1900" b="1" dirty="0">
                <a:ea typeface="+mn-lt"/>
                <a:cs typeface="+mn-lt"/>
              </a:rPr>
              <a:t>Collaboration and innovation are crucial for optimizing food delivery, guided by ongoing research.</a:t>
            </a:r>
            <a:endParaRPr lang="en-US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872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CB8A-4175-62B8-99D5-89E6DCA8C51F}"/>
              </a:ext>
            </a:extLst>
          </p:cNvPr>
          <p:cNvSpPr txBox="1"/>
          <p:nvPr/>
        </p:nvSpPr>
        <p:spPr>
          <a:xfrm>
            <a:off x="5596501" y="320175"/>
            <a:ext cx="5754896" cy="2320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latin typeface="Bookman Old Style"/>
                <a:ea typeface="+mj-ea"/>
                <a:cs typeface="+mj-cs"/>
              </a:rPr>
              <a:t>LIMITATIONS OF THE PRESENT WORK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Burger and Drink">
            <a:extLst>
              <a:ext uri="{FF2B5EF4-FFF2-40B4-BE49-F238E27FC236}">
                <a16:creationId xmlns:a16="http://schemas.microsoft.com/office/drawing/2014/main" id="{C94BAFEC-CACE-7BBA-FD03-429D0AC43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extBox 2">
            <a:extLst>
              <a:ext uri="{FF2B5EF4-FFF2-40B4-BE49-F238E27FC236}">
                <a16:creationId xmlns:a16="http://schemas.microsoft.com/office/drawing/2014/main" id="{E35A8681-4F08-D899-7C22-0499B5196541}"/>
              </a:ext>
            </a:extLst>
          </p:cNvPr>
          <p:cNvGraphicFramePr/>
          <p:nvPr/>
        </p:nvGraphicFramePr>
        <p:xfrm>
          <a:off x="5596502" y="2405894"/>
          <a:ext cx="5754896" cy="3197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075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240EC-63DF-625A-593C-FE3A0E0880A6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Bookman Old Style"/>
                <a:ea typeface="+mj-ea"/>
                <a:cs typeface="+mj-cs"/>
              </a:rPr>
              <a:t>OBJECTIVES </a:t>
            </a:r>
          </a:p>
        </p:txBody>
      </p:sp>
      <p:pic>
        <p:nvPicPr>
          <p:cNvPr id="13" name="Picture 12" descr="Light bulb on yellow background with sketched light beams and cord">
            <a:extLst>
              <a:ext uri="{FF2B5EF4-FFF2-40B4-BE49-F238E27FC236}">
                <a16:creationId xmlns:a16="http://schemas.microsoft.com/office/drawing/2014/main" id="{FB49B767-99FC-B8C1-B6C1-E57197279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9" r="22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41C4F1-C943-09FA-CD6D-E618A2142DAF}"/>
              </a:ext>
            </a:extLst>
          </p:cNvPr>
          <p:cNvSpPr txBox="1"/>
          <p:nvPr/>
        </p:nvSpPr>
        <p:spPr>
          <a:xfrm>
            <a:off x="6126741" y="2369582"/>
            <a:ext cx="5227057" cy="38073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1. EFFICIENCY ENHANCEMENT: </a:t>
            </a:r>
            <a:endParaRPr lang="en-US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  Streamline operations to minimize redundancies and improve efficiency.</a:t>
            </a:r>
            <a:endParaRPr lang="en-US">
              <a:cs typeface="Calibri" panose="020F0502020204030204"/>
            </a:endParaRPr>
          </a:p>
          <a:p>
            <a:r>
              <a:rPr lang="en-US" b="1" dirty="0">
                <a:ea typeface="+mn-lt"/>
                <a:cs typeface="+mn-lt"/>
              </a:rPr>
              <a:t>2. CUSTOMER SATISFACTION:</a:t>
            </a:r>
          </a:p>
          <a:p>
            <a:r>
              <a:rPr lang="en-US" dirty="0">
                <a:ea typeface="+mn-lt"/>
                <a:cs typeface="+mn-lt"/>
              </a:rPr>
              <a:t>  Enhance the delivery experience by reducing errors and delivery times.</a:t>
            </a:r>
            <a:endParaRPr lang="en-US">
              <a:cs typeface="Calibri" panose="020F0502020204030204"/>
            </a:endParaRPr>
          </a:p>
          <a:p>
            <a:r>
              <a:rPr lang="en-US" b="1" dirty="0">
                <a:ea typeface="+mn-lt"/>
                <a:cs typeface="+mn-lt"/>
              </a:rPr>
              <a:t>3. COST REDUCTION: </a:t>
            </a:r>
          </a:p>
          <a:p>
            <a:r>
              <a:rPr lang="en-US" dirty="0">
                <a:ea typeface="+mn-lt"/>
                <a:cs typeface="+mn-lt"/>
              </a:rPr>
              <a:t>  Consolidate resources to lower operational costs and increase profitability.</a:t>
            </a:r>
            <a:endParaRPr lang="en-US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ea typeface="+mn-lt"/>
                <a:cs typeface="+mn-lt"/>
              </a:rPr>
              <a:t>4. SCALABILITY: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  Develop a flexible system adaptable to changing demands for long-term sustainability.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738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500CD-2333-F495-4C7B-541FC893A43F}"/>
              </a:ext>
            </a:extLst>
          </p:cNvPr>
          <p:cNvSpPr txBox="1"/>
          <p:nvPr/>
        </p:nvSpPr>
        <p:spPr>
          <a:xfrm>
            <a:off x="630057" y="110414"/>
            <a:ext cx="3148473" cy="8494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IN" sz="2460" b="1" kern="1200">
                <a:solidFill>
                  <a:schemeClr val="tx1"/>
                </a:solidFill>
                <a:latin typeface="Bookman Old Style"/>
                <a:ea typeface="+mn-ea"/>
                <a:cs typeface="+mn-cs"/>
              </a:rPr>
              <a:t>SOFTWARE REQUIREMENTS</a:t>
            </a:r>
            <a:endParaRPr lang="en-US" b="1">
              <a:latin typeface="Bookman Old Style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57AEA-4FB7-709C-A563-062D280203EE}"/>
              </a:ext>
            </a:extLst>
          </p:cNvPr>
          <p:cNvSpPr txBox="1"/>
          <p:nvPr/>
        </p:nvSpPr>
        <p:spPr>
          <a:xfrm>
            <a:off x="6938528" y="110414"/>
            <a:ext cx="3138502" cy="8494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IN" sz="2460" b="1" kern="1200">
                <a:solidFill>
                  <a:schemeClr val="tx1"/>
                </a:solidFill>
                <a:latin typeface="Bookman Old Style"/>
                <a:ea typeface="+mn-ea"/>
                <a:cs typeface="+mn-cs"/>
              </a:rPr>
              <a:t>HARDWARE REQUIREMENTS</a:t>
            </a:r>
            <a:endParaRPr lang="en-US" b="1">
              <a:latin typeface="Bookman Old Style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354E3-8138-620C-C360-EE8FC505B19C}"/>
              </a:ext>
            </a:extLst>
          </p:cNvPr>
          <p:cNvSpPr txBox="1"/>
          <p:nvPr/>
        </p:nvSpPr>
        <p:spPr>
          <a:xfrm>
            <a:off x="498324" y="1054767"/>
            <a:ext cx="4066199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US" sz="1050" b="1" kern="1200" dirty="0">
                <a:latin typeface="Roboto Black"/>
                <a:ea typeface="+mn-ea"/>
                <a:cs typeface="Segoe UI"/>
              </a:rPr>
              <a:t>1. Integrated Development Environment (IDE)</a:t>
            </a:r>
            <a:r>
              <a:rPr lang="en-US" sz="1050" kern="1200" dirty="0">
                <a:latin typeface="Roboto Black"/>
                <a:ea typeface="+mn-ea"/>
                <a:cs typeface="Segoe UI"/>
              </a:rPr>
              <a:t>:- Visual Studio Code​</a:t>
            </a:r>
            <a:endParaRPr lang="en-US" sz="1050" kern="1200" dirty="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​</a:t>
            </a:r>
            <a:endParaRPr lang="en-US" sz="1050" kern="1200" dirty="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b="1" kern="1200" dirty="0">
                <a:latin typeface="Roboto Black"/>
                <a:ea typeface="+mn-ea"/>
                <a:cs typeface="Segoe UI"/>
              </a:rPr>
              <a:t>2. Frontend Technologies:​</a:t>
            </a:r>
            <a:endParaRPr lang="en-US" sz="1050" b="1" kern="1200" dirty="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   - HTML: For creating the structure of web pages.​</a:t>
            </a:r>
            <a:endParaRPr lang="en-US" sz="1050" kern="1200" dirty="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   - CSS: For styling and formatting the appearance of web pages.​</a:t>
            </a:r>
            <a:endParaRPr lang="en-US" sz="1050" kern="1200" dirty="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   - JavaScript: For implementing interactivity and dynamic functionality.​</a:t>
            </a:r>
            <a:endParaRPr lang="en-US" sz="1050" kern="1200" dirty="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b="1" kern="1200" dirty="0">
                <a:latin typeface="Roboto Black"/>
                <a:ea typeface="+mn-ea"/>
                <a:cs typeface="Segoe UI"/>
              </a:rPr>
              <a:t>3. Backend Technologies:​</a:t>
            </a:r>
            <a:endParaRPr lang="en-US" sz="1050" b="1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   - Node.js with Express.js (OR)​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   - PHP 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b="1" kern="1200" dirty="0">
                <a:latin typeface="Roboto Black"/>
                <a:ea typeface="+mn-ea"/>
                <a:cs typeface="Segoe UI"/>
              </a:rPr>
              <a:t>4. Database Management System (DBMS):​</a:t>
            </a:r>
            <a:endParaRPr lang="en-US" sz="1050" b="1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   - MySQL​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b="1" kern="1200" dirty="0">
                <a:latin typeface="Roboto Black"/>
                <a:ea typeface="+mn-ea"/>
                <a:cs typeface="Segoe UI"/>
              </a:rPr>
              <a:t>5. Version Control System</a:t>
            </a:r>
            <a:r>
              <a:rPr lang="en-US" sz="1050" kern="1200" dirty="0">
                <a:latin typeface="Roboto Black"/>
                <a:ea typeface="+mn-ea"/>
                <a:cs typeface="Segoe UI"/>
              </a:rPr>
              <a:t>: GIT and GITHUB​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b="1" kern="1200" dirty="0">
                <a:latin typeface="Roboto Black"/>
                <a:ea typeface="+mn-ea"/>
                <a:cs typeface="Segoe UI"/>
              </a:rPr>
              <a:t>6. Web Server</a:t>
            </a:r>
            <a:r>
              <a:rPr lang="en-US" sz="1050" kern="1200" dirty="0">
                <a:latin typeface="Roboto Black"/>
                <a:ea typeface="+mn-ea"/>
                <a:cs typeface="Segoe UI"/>
              </a:rPr>
              <a:t>: XAMPP​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​</a:t>
            </a:r>
            <a:endParaRPr lang="en-US" sz="1050" kern="120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b="1" kern="1200" dirty="0">
                <a:latin typeface="Roboto Black"/>
                <a:ea typeface="+mn-ea"/>
                <a:cs typeface="Segoe UI"/>
              </a:rPr>
              <a:t>7. Payment Gateway Integration:</a:t>
            </a:r>
            <a:r>
              <a:rPr lang="en-US" sz="1050" kern="1200" dirty="0">
                <a:latin typeface="Roboto Black"/>
                <a:ea typeface="+mn-ea"/>
                <a:cs typeface="Segoe UI"/>
              </a:rPr>
              <a:t> PayPal (OR) Stripe​</a:t>
            </a:r>
            <a:endParaRPr lang="en-US" sz="1050" kern="1200" dirty="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kern="1200" dirty="0">
                <a:latin typeface="Roboto Black"/>
                <a:ea typeface="+mn-ea"/>
                <a:cs typeface="Segoe UI"/>
              </a:rPr>
              <a:t>​</a:t>
            </a:r>
            <a:endParaRPr lang="en-US" sz="1050" kern="1200" dirty="0"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050" b="1" kern="1200" dirty="0">
                <a:latin typeface="Roboto Black"/>
                <a:ea typeface="+mn-ea"/>
                <a:cs typeface="Segoe UI"/>
              </a:rPr>
              <a:t>8. Hosting:</a:t>
            </a:r>
            <a:r>
              <a:rPr lang="en-US" sz="1050" kern="1200" dirty="0">
                <a:latin typeface="Roboto Black"/>
                <a:ea typeface="+mn-ea"/>
                <a:cs typeface="Segoe UI"/>
              </a:rPr>
              <a:t> </a:t>
            </a:r>
            <a:r>
              <a:rPr lang="en-US" sz="1050" kern="1200" err="1">
                <a:latin typeface="Roboto Black"/>
                <a:ea typeface="+mn-ea"/>
                <a:cs typeface="Segoe UI"/>
              </a:rPr>
              <a:t>Github</a:t>
            </a:r>
            <a:endParaRPr lang="en-US" sz="1050">
              <a:latin typeface="Roboto Black"/>
              <a:ea typeface="Roboto Black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CEDA7-3EE6-4366-47B4-221980053647}"/>
              </a:ext>
            </a:extLst>
          </p:cNvPr>
          <p:cNvSpPr txBox="1"/>
          <p:nvPr/>
        </p:nvSpPr>
        <p:spPr>
          <a:xfrm>
            <a:off x="6461136" y="1236195"/>
            <a:ext cx="3607084" cy="51598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US" sz="1312" b="1" kern="120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1. Web Server:​</a:t>
            </a:r>
            <a:endParaRPr lang="en-US" sz="1312" b="1" kern="120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   - High-performance hardware for hosting.​</a:t>
            </a:r>
            <a:endParaRPr lang="en-US" sz="1312" kern="120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​</a:t>
            </a:r>
            <a:endParaRPr lang="en-US" sz="1312" b="1" kern="120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b="1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2. Database Server:​</a:t>
            </a:r>
            <a:endParaRPr lang="en-US" sz="1312" b="1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   - Dedicated storage for website data.​</a:t>
            </a:r>
            <a:endParaRPr lang="en-US" sz="1312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​</a:t>
            </a:r>
            <a:endParaRPr lang="en-US" sz="1312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b="1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3. Load Balancer :​</a:t>
            </a:r>
            <a:endParaRPr lang="en-US" sz="1312" b="1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   - Distributes traffic evenly among servers.​</a:t>
            </a:r>
            <a:endParaRPr lang="en-US" sz="1312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​</a:t>
            </a:r>
            <a:endParaRPr lang="en-US" sz="1312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b="1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4. Networking Equipment:​</a:t>
            </a:r>
            <a:endParaRPr lang="en-US" sz="1312" b="1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   - Reliable connectivity and security measures.​</a:t>
            </a:r>
            <a:endParaRPr lang="en-US" sz="1312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​</a:t>
            </a:r>
            <a:endParaRPr lang="en-US" sz="1312" b="1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b="1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5. Backup and Disaster Recovery:​</a:t>
            </a:r>
            <a:endParaRPr lang="en-US" sz="1312" b="1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   - Data protection and business continuity.​</a:t>
            </a:r>
            <a:endParaRPr lang="en-US" sz="1312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​</a:t>
            </a:r>
            <a:endParaRPr lang="en-US" sz="1312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b="1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6. Monitoring and Management Tools:​</a:t>
            </a:r>
            <a:endParaRPr lang="en-US" sz="1312" b="1" kern="1200" dirty="0">
              <a:solidFill>
                <a:schemeClr val="tx1"/>
              </a:solidFill>
              <a:latin typeface="Roboto Black"/>
              <a:ea typeface="Roboto Black"/>
              <a:cs typeface="Segoe UI"/>
            </a:endParaRPr>
          </a:p>
          <a:p>
            <a:pPr defTabSz="749808">
              <a:spcAft>
                <a:spcPts val="600"/>
              </a:spcAft>
            </a:pPr>
            <a:r>
              <a:rPr lang="en-US" sz="1312" kern="1200" dirty="0">
                <a:solidFill>
                  <a:schemeClr val="tx1"/>
                </a:solidFill>
                <a:latin typeface="Roboto Black"/>
                <a:ea typeface="+mn-ea"/>
                <a:cs typeface="Segoe UI"/>
              </a:rPr>
              <a:t>   - Oversight and optimization of infrastructure</a:t>
            </a:r>
            <a:endParaRPr lang="en-US" sz="1600" dirty="0">
              <a:latin typeface="Roboto Black"/>
              <a:ea typeface="Roboto Black"/>
              <a:cs typeface="Segoe U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BA2454-5D2C-2086-4FD2-A46FBF57AA83}"/>
              </a:ext>
            </a:extLst>
          </p:cNvPr>
          <p:cNvCxnSpPr/>
          <p:nvPr/>
        </p:nvCxnSpPr>
        <p:spPr>
          <a:xfrm>
            <a:off x="5062758" y="825896"/>
            <a:ext cx="69789" cy="521422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9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44403-1F2B-D2CA-C949-B55E63F78EB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FLOW DIAGRAM​</a:t>
            </a:r>
          </a:p>
        </p:txBody>
      </p:sp>
      <p:pic>
        <p:nvPicPr>
          <p:cNvPr id="4" name="Picture 3" descr="A black background with white rectangles&#10;&#10;Description automatically generated">
            <a:extLst>
              <a:ext uri="{FF2B5EF4-FFF2-40B4-BE49-F238E27FC236}">
                <a16:creationId xmlns:a16="http://schemas.microsoft.com/office/drawing/2014/main" id="{3ABF5E57-B423-2AF1-CFD3-C0811781C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33" y="159657"/>
            <a:ext cx="5027515" cy="65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1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19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Unified Food Delivery Operations </vt:lpstr>
      <vt:lpstr>PowerPoint Presentation</vt:lpstr>
      <vt:lpstr>ABSTRACT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505</cp:revision>
  <dcterms:created xsi:type="dcterms:W3CDTF">2024-04-17T13:36:12Z</dcterms:created>
  <dcterms:modified xsi:type="dcterms:W3CDTF">2024-04-17T18:38:51Z</dcterms:modified>
</cp:coreProperties>
</file>